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sldIdLst>
    <p:sldId id="265" r:id="rId5"/>
    <p:sldId id="258" r:id="rId6"/>
    <p:sldId id="259" r:id="rId7"/>
    <p:sldId id="262" r:id="rId8"/>
    <p:sldId id="264" r:id="rId9"/>
    <p:sldId id="260" r:id="rId10"/>
    <p:sldId id="267" r:id="rId11"/>
    <p:sldId id="278" r:id="rId12"/>
    <p:sldId id="266" r:id="rId13"/>
    <p:sldId id="268" r:id="rId14"/>
    <p:sldId id="270" r:id="rId15"/>
    <p:sldId id="279" r:id="rId16"/>
    <p:sldId id="271" r:id="rId17"/>
    <p:sldId id="272" r:id="rId18"/>
    <p:sldId id="273" r:id="rId19"/>
    <p:sldId id="280" r:id="rId20"/>
    <p:sldId id="274" r:id="rId21"/>
    <p:sldId id="275" r:id="rId22"/>
    <p:sldId id="288" r:id="rId23"/>
    <p:sldId id="281" r:id="rId24"/>
    <p:sldId id="276" r:id="rId25"/>
    <p:sldId id="277" r:id="rId26"/>
    <p:sldId id="282" r:id="rId27"/>
    <p:sldId id="283" r:id="rId28"/>
    <p:sldId id="284" r:id="rId29"/>
    <p:sldId id="289"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40" userDrawn="1">
          <p15:clr>
            <a:srgbClr val="A4A3A4"/>
          </p15:clr>
        </p15:guide>
        <p15:guide id="3" pos="1560" userDrawn="1">
          <p15:clr>
            <a:srgbClr val="A4A3A4"/>
          </p15:clr>
        </p15:guide>
        <p15:guide id="4" pos="5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7F"/>
    <a:srgbClr val="602627"/>
    <a:srgbClr val="E7CF63"/>
    <a:srgbClr val="FFF198"/>
    <a:srgbClr val="E9D472"/>
    <a:srgbClr val="FFE716"/>
    <a:srgbClr val="FFFD78"/>
    <a:srgbClr val="FFFC00"/>
    <a:srgbClr val="FBF7CE"/>
    <a:srgbClr val="CC26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641" autoAdjust="0"/>
  </p:normalViewPr>
  <p:slideViewPr>
    <p:cSldViewPr snapToGrid="0" snapToObjects="1">
      <p:cViewPr varScale="1">
        <p:scale>
          <a:sx n="86" d="100"/>
          <a:sy n="86" d="100"/>
        </p:scale>
        <p:origin x="-16" y="184"/>
      </p:cViewPr>
      <p:guideLst>
        <p:guide orient="horz" pos="2040"/>
        <p:guide pos="3840"/>
        <p:guide pos="1560"/>
        <p:guide pos="5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449107443390999E-2"/>
          <c:y val="4.0468835839753706E-2"/>
          <c:w val="0.94755089255660896"/>
          <c:h val="0.85863742985834268"/>
        </c:manualLayout>
      </c:layout>
      <c:barChart>
        <c:barDir val="col"/>
        <c:grouping val="stacked"/>
        <c:varyColors val="0"/>
        <c:ser>
          <c:idx val="0"/>
          <c:order val="0"/>
          <c:tx>
            <c:strRef>
              <c:f>Sheet1!$B$1</c:f>
              <c:strCache>
                <c:ptCount val="1"/>
                <c:pt idx="0">
                  <c:v>Plot</c:v>
                </c:pt>
              </c:strCache>
            </c:strRef>
          </c:tx>
          <c:spPr>
            <a:solidFill>
              <a:schemeClr val="bg1">
                <a:lumMod val="95000"/>
              </a:schemeClr>
            </a:solidFill>
            <a:ln>
              <a:noFill/>
            </a:ln>
            <a:effectLst>
              <a:outerShdw blurRad="50800" dist="38100" dir="5400000" algn="t" rotWithShape="0">
                <a:prstClr val="black">
                  <a:alpha val="40000"/>
                </a:prstClr>
              </a:outerShdw>
            </a:effectLst>
          </c:spPr>
          <c:invertIfNegative val="0"/>
          <c:dPt>
            <c:idx val="1"/>
            <c:invertIfNegative val="0"/>
            <c:bubble3D val="0"/>
            <c:spPr>
              <a:solidFill>
                <a:schemeClr val="bg1">
                  <a:lumMod val="95000"/>
                </a:schemeClr>
              </a:solidFill>
              <a:ln>
                <a:no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0-22E2-C24F-9B58-C49798DC954A}"/>
              </c:ext>
            </c:extLst>
          </c:dPt>
          <c:dPt>
            <c:idx val="2"/>
            <c:invertIfNegative val="0"/>
            <c:bubble3D val="0"/>
            <c:spPr>
              <a:solidFill>
                <a:schemeClr val="bg1">
                  <a:lumMod val="95000"/>
                </a:schemeClr>
              </a:solidFill>
              <a:ln>
                <a:no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22E2-C24F-9B58-C49798DC954A}"/>
              </c:ext>
            </c:extLst>
          </c:dPt>
          <c:cat>
            <c:numRef>
              <c:f>Sheet1!$A$2:$A$4</c:f>
              <c:numCache>
                <c:formatCode>General</c:formatCode>
                <c:ptCount val="3"/>
                <c:pt idx="0">
                  <c:v>2013</c:v>
                </c:pt>
                <c:pt idx="1">
                  <c:v>2017</c:v>
                </c:pt>
                <c:pt idx="2">
                  <c:v>2019</c:v>
                </c:pt>
              </c:numCache>
            </c:numRef>
          </c:cat>
          <c:val>
            <c:numRef>
              <c:f>Sheet1!$B$2:$B$4</c:f>
              <c:numCache>
                <c:formatCode>General</c:formatCode>
                <c:ptCount val="3"/>
                <c:pt idx="0">
                  <c:v>4.3</c:v>
                </c:pt>
                <c:pt idx="1">
                  <c:v>54</c:v>
                </c:pt>
                <c:pt idx="2">
                  <c:v>44</c:v>
                </c:pt>
              </c:numCache>
            </c:numRef>
          </c:val>
          <c:extLst>
            <c:ext xmlns:c16="http://schemas.microsoft.com/office/drawing/2014/chart" uri="{C3380CC4-5D6E-409C-BE32-E72D297353CC}">
              <c16:uniqueId val="{00000000-524C-CF4F-A676-E39817D6A8FB}"/>
            </c:ext>
          </c:extLst>
        </c:ser>
        <c:dLbls>
          <c:showLegendKey val="0"/>
          <c:showVal val="0"/>
          <c:showCatName val="0"/>
          <c:showSerName val="0"/>
          <c:showPercent val="0"/>
          <c:showBubbleSize val="0"/>
        </c:dLbls>
        <c:gapWidth val="249"/>
        <c:overlap val="-15"/>
        <c:axId val="1821694127"/>
        <c:axId val="1824685583"/>
      </c:barChart>
      <c:catAx>
        <c:axId val="182169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Franklin Gothic Book" panose="020B0503020102020204" pitchFamily="34" charset="0"/>
                <a:ea typeface="+mn-ea"/>
                <a:cs typeface="+mn-cs"/>
              </a:defRPr>
            </a:pPr>
            <a:endParaRPr lang="en-US"/>
          </a:p>
        </c:txPr>
        <c:crossAx val="1824685583"/>
        <c:crosses val="autoZero"/>
        <c:auto val="1"/>
        <c:lblAlgn val="ctr"/>
        <c:lblOffset val="100"/>
        <c:noMultiLvlLbl val="0"/>
      </c:catAx>
      <c:valAx>
        <c:axId val="182468558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Franklin Gothic Book" panose="020B0503020102020204" pitchFamily="34" charset="0"/>
                <a:ea typeface="+mn-ea"/>
                <a:cs typeface="+mn-cs"/>
              </a:defRPr>
            </a:pPr>
            <a:endParaRPr lang="en-US"/>
          </a:p>
        </c:txPr>
        <c:crossAx val="1821694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latin typeface="Franklin Gothic Book" panose="020B05030201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8B139-3F38-C54A-B8D7-597D07B96DE7}" type="datetimeFigureOut">
              <a:rPr lang="en-US" smtClean="0"/>
              <a:t>8/2/22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AC480-7DF7-E243-8127-61F33FE61B35}" type="slidenum">
              <a:rPr lang="en-US" smtClean="0"/>
              <a:t>‹#›</a:t>
            </a:fld>
            <a:endParaRPr lang="en-US"/>
          </a:p>
        </p:txBody>
      </p:sp>
    </p:spTree>
    <p:extLst>
      <p:ext uri="{BB962C8B-B14F-4D97-AF65-F5344CB8AC3E}">
        <p14:creationId xmlns:p14="http://schemas.microsoft.com/office/powerpoint/2010/main" val="26682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Thank you for inviting us here today. This is a briefing of our recent study, Violent Extremism in America, funded by the National Institutes of Justice. Work would not be possible without our research partners, Parents for Peace and Beyond Barriers. Our presence is partially thanks to a gift to RAND’s Social Economic and Well-being Division from Ellen Hancock.</a:t>
            </a:r>
          </a:p>
          <a:p>
            <a:endParaRPr lang="en-US" dirty="0"/>
          </a:p>
          <a:p>
            <a:r>
              <a:rPr lang="en-US" sz="1200" b="0" i="0" kern="1200" dirty="0">
                <a:solidFill>
                  <a:schemeClr val="tx1"/>
                </a:solidFill>
                <a:effectLst/>
                <a:latin typeface="+mn-lt"/>
                <a:ea typeface="+mn-ea"/>
                <a:cs typeface="+mn-cs"/>
              </a:rPr>
              <a:t>We are targeting around 30 minutes or less for our briefing, with time for discussion at the end. However, also please feel free to interrupt with questions throughout the briefing.</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1</a:t>
            </a:fld>
            <a:endParaRPr lang="en-US"/>
          </a:p>
        </p:txBody>
      </p:sp>
    </p:spTree>
    <p:extLst>
      <p:ext uri="{BB962C8B-B14F-4D97-AF65-F5344CB8AC3E}">
        <p14:creationId xmlns:p14="http://schemas.microsoft.com/office/powerpoint/2010/main" val="324042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Mental  health</a:t>
            </a:r>
            <a:r>
              <a:rPr lang="en-US" sz="1200" kern="1200">
                <a:solidFill>
                  <a:schemeClr val="tx1"/>
                </a:solidFill>
                <a:effectLst/>
                <a:latin typeface="+mn-lt"/>
                <a:ea typeface="+mn-ea"/>
                <a:cs typeface="+mn-cs"/>
              </a:rPr>
              <a:t>.  This  factor  was  mentioned  in  17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most, mental  health  challenges  were  cited  as an  obstacle  throughout  the  individual’s  life, not just when they joined the extremist group.</a:t>
            </a:r>
            <a:r>
              <a:rPr lang="en-US" sz="1200" i="1"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One person told us, “I also have a learning disorder. . . . The military won’t take me. Like, I’ve been denied numerous jobs. . . . That’s, like, something I’ve always struggled with in my life</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959AC480-7DF7-E243-8127-61F33FE61B35}" type="slidenum">
              <a:rPr lang="en-US" smtClean="0"/>
              <a:t>10</a:t>
            </a:fld>
            <a:endParaRPr lang="en-US"/>
          </a:p>
        </p:txBody>
      </p:sp>
    </p:spTree>
    <p:extLst>
      <p:ext uri="{BB962C8B-B14F-4D97-AF65-F5344CB8AC3E}">
        <p14:creationId xmlns:p14="http://schemas.microsoft.com/office/powerpoint/2010/main" val="286707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Social factors</a:t>
            </a:r>
            <a:r>
              <a:rPr lang="en-US" sz="1200" kern="1200">
                <a:solidFill>
                  <a:schemeClr val="tx1"/>
                </a:solidFill>
                <a:effectLst/>
                <a:latin typeface="+mn-lt"/>
                <a:ea typeface="+mn-ea"/>
                <a:cs typeface="+mn-cs"/>
              </a:rPr>
              <a:t>. Victimization, stigmatization, or marginalization was mentioned in 16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Many interviewees described feeling one or more of these when growing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Most often, individuals mentioned feeling isolated and lonely in schools or communities  when they  were  the  minority  race.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a:t>
            </a:r>
            <a:r>
              <a:rPr lang="en-US" sz="1200" i="1" kern="1200">
                <a:solidFill>
                  <a:schemeClr val="tx1"/>
                </a:solidFill>
                <a:effectLst/>
                <a:latin typeface="+mn-lt"/>
                <a:ea typeface="+mn-ea"/>
                <a:cs typeface="+mn-cs"/>
              </a:rPr>
              <a:t>example, one former Islamic extremist told us “I always think that a lot of racism, and even discrimination not even from some white people but from other minority groups for being [South Asian], for being Muslim. Things that I didn’t even choose but I was, you know, and things I didn’t evenlike. But I was still hated for those things.?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59AC480-7DF7-E243-8127-61F33FE61B35}" type="slidenum">
              <a:rPr lang="en-US" smtClean="0"/>
              <a:t>11</a:t>
            </a:fld>
            <a:endParaRPr lang="en-US"/>
          </a:p>
        </p:txBody>
      </p:sp>
    </p:spTree>
    <p:extLst>
      <p:ext uri="{BB962C8B-B14F-4D97-AF65-F5344CB8AC3E}">
        <p14:creationId xmlns:p14="http://schemas.microsoft.com/office/powerpoint/2010/main" val="152965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Interviewees talked about how they were recruited in extremist groups through through a number of pathways. Here are the top three:   </a:t>
            </a:r>
          </a:p>
        </p:txBody>
      </p:sp>
      <p:sp>
        <p:nvSpPr>
          <p:cNvPr id="4" name="Slide Number Placeholder 3"/>
          <p:cNvSpPr>
            <a:spLocks noGrp="1"/>
          </p:cNvSpPr>
          <p:nvPr>
            <p:ph type="sldNum" sz="quarter" idx="5"/>
          </p:nvPr>
        </p:nvSpPr>
        <p:spPr/>
        <p:txBody>
          <a:bodyPr/>
          <a:lstStyle/>
          <a:p>
            <a:fld id="{959AC480-7DF7-E243-8127-61F33FE61B35}" type="slidenum">
              <a:rPr lang="en-US" smtClean="0"/>
              <a:t>12</a:t>
            </a:fld>
            <a:endParaRPr lang="en-US"/>
          </a:p>
        </p:txBody>
      </p:sp>
    </p:spTree>
    <p:extLst>
      <p:ext uri="{BB962C8B-B14F-4D97-AF65-F5344CB8AC3E}">
        <p14:creationId xmlns:p14="http://schemas.microsoft.com/office/powerpoint/2010/main" val="1966809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 </a:t>
            </a:r>
          </a:p>
          <a:p>
            <a:pPr rtl="0" fontAlgn="base"/>
            <a:r>
              <a:rPr lang="en-US" sz="1200" b="1" i="0" kern="1200">
                <a:solidFill>
                  <a:schemeClr val="tx1"/>
                </a:solidFill>
                <a:effectLst/>
                <a:latin typeface="+mn-lt"/>
                <a:ea typeface="+mn-ea"/>
                <a:cs typeface="+mn-cs"/>
              </a:rPr>
              <a:t>Reorienting Event</a:t>
            </a:r>
            <a:r>
              <a:rPr lang="en-US" sz="1200" b="0" i="0" kern="1200">
                <a:solidFill>
                  <a:schemeClr val="tx1"/>
                </a:solidFill>
                <a:effectLst/>
                <a:latin typeface="+mn-lt"/>
                <a:ea typeface="+mn-ea"/>
                <a:cs typeface="+mn-cs"/>
              </a:rPr>
              <a:t>. More than half of the 32 cases described a dramatic or traumatic life event that prompted them to reconsider previously accepted views.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These included a gun possession charge, rejection by the military, a friend’s suicide, and an extended period of unemployment. </a:t>
            </a:r>
          </a:p>
          <a:p>
            <a:pPr rtl="0" fontAlgn="base"/>
            <a:endParaRPr lang="en-US" sz="1200" b="0" i="0" kern="1200">
              <a:solidFill>
                <a:schemeClr val="tx1"/>
              </a:solidFill>
              <a:effectLst/>
              <a:latin typeface="+mn-lt"/>
              <a:ea typeface="+mn-ea"/>
              <a:cs typeface="+mn-cs"/>
            </a:endParaRPr>
          </a:p>
          <a:p>
            <a:pPr rtl="0" fontAlgn="base"/>
            <a:r>
              <a:rPr lang="en-US" sz="1200" b="0" i="1" kern="1200">
                <a:solidFill>
                  <a:schemeClr val="tx1"/>
                </a:solidFill>
                <a:effectLst/>
                <a:latin typeface="+mn-lt"/>
                <a:ea typeface="+mn-ea"/>
                <a:cs typeface="+mn-cs"/>
              </a:rPr>
              <a:t>One former white supremacist told us how he had to return to his mother’s house after trying to make it in a big city: “I was just living in hell and anything that was antireligious kind of appealed</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to me, so I kind of got in this mindset of well, what else have</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I been lied to about? And something about the whole antisocial nature of [the</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Third Reich] appealed to me…”</a:t>
            </a:r>
            <a:r>
              <a:rPr lang="en-US"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959AC480-7DF7-E243-8127-61F33FE61B35}" type="slidenum">
              <a:rPr lang="en-US" smtClean="0"/>
              <a:t>13</a:t>
            </a:fld>
            <a:endParaRPr lang="en-US"/>
          </a:p>
        </p:txBody>
      </p:sp>
    </p:spTree>
    <p:extLst>
      <p:ext uri="{BB962C8B-B14F-4D97-AF65-F5344CB8AC3E}">
        <p14:creationId xmlns:p14="http://schemas.microsoft.com/office/powerpoint/2010/main" val="356881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a:solidFill>
                  <a:schemeClr val="tx1"/>
                </a:solidFill>
                <a:effectLst/>
                <a:latin typeface="+mn-lt"/>
                <a:ea typeface="+mn-ea"/>
                <a:cs typeface="+mn-cs"/>
              </a:rPr>
              <a:t>Propaganda.</a:t>
            </a:r>
            <a:r>
              <a:rPr lang="en-US" sz="1200" kern="1200">
                <a:solidFill>
                  <a:schemeClr val="tx1"/>
                </a:solidFill>
                <a:effectLst/>
                <a:latin typeface="+mn-lt"/>
                <a:ea typeface="+mn-ea"/>
                <a:cs typeface="+mn-cs"/>
              </a:rPr>
              <a:t> Perhaps it is not surprising that 22 of our 36 cases demonstrated how propaganda played a role in  radicalization.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Online materials especially played a role, but so did as music and literature, as this quote suggests: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One former white supremist told us how he was introduced to extremism through music shared with him by a friend. As he continued to listen,  he began to think more about the messages behind the loud music that he said he “liked so much”: </a:t>
            </a:r>
            <a:r>
              <a:rPr lang="en-US" sz="1200" i="1" kern="1200">
                <a:solidFill>
                  <a:schemeClr val="tx1"/>
                </a:solidFill>
                <a:effectLst/>
                <a:latin typeface="+mn-lt"/>
                <a:ea typeface="+mn-ea"/>
                <a:cs typeface="+mn-cs"/>
              </a:rPr>
              <a:t>“At the age of 15, I wanted to get to know skinheads, that was the people that I only knew from the music, do they really exist? Where are they?</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59AC480-7DF7-E243-8127-61F33FE61B35}" type="slidenum">
              <a:rPr lang="en-US" smtClean="0"/>
              <a:t>14</a:t>
            </a:fld>
            <a:endParaRPr lang="en-US"/>
          </a:p>
        </p:txBody>
      </p:sp>
    </p:spTree>
    <p:extLst>
      <p:ext uri="{BB962C8B-B14F-4D97-AF65-F5344CB8AC3E}">
        <p14:creationId xmlns:p14="http://schemas.microsoft.com/office/powerpoint/2010/main" val="856940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a:solidFill>
                  <a:schemeClr val="tx1"/>
                </a:solidFill>
                <a:effectLst/>
                <a:latin typeface="+mn-lt"/>
                <a:ea typeface="+mn-ea"/>
                <a:cs typeface="+mn-cs"/>
              </a:rPr>
              <a:t>Social bonds</a:t>
            </a:r>
            <a:r>
              <a:rPr lang="en-US" sz="1200" kern="1200">
                <a:solidFill>
                  <a:schemeClr val="tx1"/>
                </a:solidFill>
                <a:effectLst/>
                <a:latin typeface="+mn-lt"/>
                <a:ea typeface="+mn-ea"/>
                <a:cs typeface="+mn-cs"/>
              </a:rPr>
              <a:t>. Creating and forming social bonds was identified in 14 cases as a</a:t>
            </a:r>
          </a:p>
          <a:p>
            <a:r>
              <a:rPr lang="en-US" sz="1200" kern="1200">
                <a:solidFill>
                  <a:schemeClr val="tx1"/>
                </a:solidFill>
                <a:effectLst/>
                <a:latin typeface="+mn-lt"/>
                <a:ea typeface="+mn-ea"/>
                <a:cs typeface="+mn-cs"/>
              </a:rPr>
              <a:t>motivating factor for joining extremist groups.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One individual described confiding in a friend about the bullying and abuse they were receiving in school. The friend, offering to help, pulled out a flyer and said: “I belong to this organization that is a lobby for people like us, you know with European backgrounds.” When the interviewee recalled that the read the material, thinking” “ Oh my gosh, this is amazing. Like this is the answer.”</a:t>
            </a:r>
          </a:p>
        </p:txBody>
      </p:sp>
      <p:sp>
        <p:nvSpPr>
          <p:cNvPr id="4" name="Slide Number Placeholder 3"/>
          <p:cNvSpPr>
            <a:spLocks noGrp="1"/>
          </p:cNvSpPr>
          <p:nvPr>
            <p:ph type="sldNum" sz="quarter" idx="5"/>
          </p:nvPr>
        </p:nvSpPr>
        <p:spPr/>
        <p:txBody>
          <a:bodyPr/>
          <a:lstStyle/>
          <a:p>
            <a:fld id="{959AC480-7DF7-E243-8127-61F33FE61B35}" type="slidenum">
              <a:rPr lang="en-US" smtClean="0"/>
              <a:t>15</a:t>
            </a:fld>
            <a:endParaRPr lang="en-US"/>
          </a:p>
        </p:txBody>
      </p:sp>
    </p:spTree>
    <p:extLst>
      <p:ext uri="{BB962C8B-B14F-4D97-AF65-F5344CB8AC3E}">
        <p14:creationId xmlns:p14="http://schemas.microsoft.com/office/powerpoint/2010/main" val="398455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that we’ve discussed how individuals might be drawn to and get into violent extremist groups, let’s talk about how they get out. </a:t>
            </a:r>
          </a:p>
        </p:txBody>
      </p:sp>
      <p:sp>
        <p:nvSpPr>
          <p:cNvPr id="4" name="Slide Number Placeholder 3"/>
          <p:cNvSpPr>
            <a:spLocks noGrp="1"/>
          </p:cNvSpPr>
          <p:nvPr>
            <p:ph type="sldNum" sz="quarter" idx="5"/>
          </p:nvPr>
        </p:nvSpPr>
        <p:spPr/>
        <p:txBody>
          <a:bodyPr/>
          <a:lstStyle/>
          <a:p>
            <a:fld id="{959AC480-7DF7-E243-8127-61F33FE61B35}" type="slidenum">
              <a:rPr lang="en-US" smtClean="0"/>
              <a:t>16</a:t>
            </a:fld>
            <a:endParaRPr lang="en-US"/>
          </a:p>
        </p:txBody>
      </p:sp>
    </p:spTree>
    <p:extLst>
      <p:ext uri="{BB962C8B-B14F-4D97-AF65-F5344CB8AC3E}">
        <p14:creationId xmlns:p14="http://schemas.microsoft.com/office/powerpoint/2010/main" val="178019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Disillusionment.</a:t>
            </a:r>
            <a:r>
              <a:rPr lang="en-US" sz="1200" kern="1200">
                <a:solidFill>
                  <a:schemeClr val="tx1"/>
                </a:solidFill>
                <a:effectLst/>
                <a:latin typeface="+mn-lt"/>
                <a:ea typeface="+mn-ea"/>
                <a:cs typeface="+mn-cs"/>
              </a:rPr>
              <a:t> 15 individuals described to us how they became disappointed by perceptions of their group’s hypocrisy, infighting, or ineffectiveness.  For example, one former white supremacist explained their own experience of hypocrisy inside the organization: “We’re out there marching about illegals bringing drugs into the nation and yet, at the time, [we were] using illegal drugs. All of it just started to seem more and more hypocritical and it just didn’t make sense to me anymore after a while, after about a year.” </a:t>
            </a:r>
          </a:p>
        </p:txBody>
      </p:sp>
      <p:sp>
        <p:nvSpPr>
          <p:cNvPr id="4" name="Slide Number Placeholder 3"/>
          <p:cNvSpPr>
            <a:spLocks noGrp="1"/>
          </p:cNvSpPr>
          <p:nvPr>
            <p:ph type="sldNum" sz="quarter" idx="5"/>
          </p:nvPr>
        </p:nvSpPr>
        <p:spPr/>
        <p:txBody>
          <a:bodyPr/>
          <a:lstStyle/>
          <a:p>
            <a:fld id="{959AC480-7DF7-E243-8127-61F33FE61B35}" type="slidenum">
              <a:rPr lang="en-US" smtClean="0"/>
              <a:t>17</a:t>
            </a:fld>
            <a:endParaRPr lang="en-US"/>
          </a:p>
        </p:txBody>
      </p:sp>
    </p:spTree>
    <p:extLst>
      <p:ext uri="{BB962C8B-B14F-4D97-AF65-F5344CB8AC3E}">
        <p14:creationId xmlns:p14="http://schemas.microsoft.com/office/powerpoint/2010/main" val="3286128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Intervention. </a:t>
            </a:r>
            <a:r>
              <a:rPr lang="en-US" sz="1200" kern="1200">
                <a:solidFill>
                  <a:schemeClr val="tx1"/>
                </a:solidFill>
                <a:effectLst/>
                <a:latin typeface="+mn-lt"/>
                <a:ea typeface="+mn-ea"/>
                <a:cs typeface="+mn-cs"/>
              </a:rPr>
              <a:t>22 of the 32 individuals told us about successful interventions by life partners, an acquaintance from a different racial or ethnic group, a friend, former radical, and many others, including a journalist. </a:t>
            </a:r>
            <a:r>
              <a:rPr lang="en-US" sz="1200" b="0" i="0" kern="1200">
                <a:solidFill>
                  <a:schemeClr val="tx1"/>
                </a:solidFill>
                <a:effectLst/>
                <a:latin typeface="+mn-lt"/>
                <a:ea typeface="+mn-ea"/>
                <a:cs typeface="+mn-cs"/>
              </a:rPr>
              <a:t>11 cases (eight white supremacists and three Islamic extremists) involved interventions by formal, established institutions (including programs and organizations) that played a role in the focal individual deradicalizing or staying deradicalized. </a:t>
            </a:r>
          </a:p>
        </p:txBody>
      </p:sp>
      <p:sp>
        <p:nvSpPr>
          <p:cNvPr id="4" name="Slide Number Placeholder 3"/>
          <p:cNvSpPr>
            <a:spLocks noGrp="1"/>
          </p:cNvSpPr>
          <p:nvPr>
            <p:ph type="sldNum" sz="quarter" idx="5"/>
          </p:nvPr>
        </p:nvSpPr>
        <p:spPr/>
        <p:txBody>
          <a:bodyPr/>
          <a:lstStyle/>
          <a:p>
            <a:fld id="{959AC480-7DF7-E243-8127-61F33FE61B35}" type="slidenum">
              <a:rPr lang="en-US" smtClean="0"/>
              <a:t>18</a:t>
            </a:fld>
            <a:endParaRPr lang="en-US"/>
          </a:p>
        </p:txBody>
      </p:sp>
    </p:spTree>
    <p:extLst>
      <p:ext uri="{BB962C8B-B14F-4D97-AF65-F5344CB8AC3E}">
        <p14:creationId xmlns:p14="http://schemas.microsoft.com/office/powerpoint/2010/main" val="1192261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When we considered all these narratives together, we noted that all cases except 3 provided at either or a combination of: diverse cultural and demographic exposure; emotional support or kindness; and financial or domestic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Failed interventions included heavy-handed attempts by family members, school or church officials, or even law enforcement that causes either greater resistance to intervention, greater pride or reinforcement of ideological radicalism. In some cases, attention from law enforcement or other authorities became a “badge of courage” for group members.</a:t>
            </a:r>
          </a:p>
        </p:txBody>
      </p:sp>
      <p:sp>
        <p:nvSpPr>
          <p:cNvPr id="4" name="Slide Number Placeholder 3"/>
          <p:cNvSpPr>
            <a:spLocks noGrp="1"/>
          </p:cNvSpPr>
          <p:nvPr>
            <p:ph type="sldNum" sz="quarter" idx="5"/>
          </p:nvPr>
        </p:nvSpPr>
        <p:spPr/>
        <p:txBody>
          <a:bodyPr/>
          <a:lstStyle/>
          <a:p>
            <a:fld id="{959AC480-7DF7-E243-8127-61F33FE61B35}" type="slidenum">
              <a:rPr lang="en-US" smtClean="0"/>
              <a:t>19</a:t>
            </a:fld>
            <a:endParaRPr lang="en-US"/>
          </a:p>
        </p:txBody>
      </p:sp>
    </p:spTree>
    <p:extLst>
      <p:ext uri="{BB962C8B-B14F-4D97-AF65-F5344CB8AC3E}">
        <p14:creationId xmlns:p14="http://schemas.microsoft.com/office/powerpoint/2010/main" val="2639665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us know that terrorism by domestic extremists  is not a new phenomenon. It has been on the rise in our country since at least 1994. In fact, terrorism by home-grown extremists is now outpacing acts of terror perpetrated by foreign groups, including al Qaeda and the Islamic State. The phenomenon has grown in terms lethality as well as frequency. In 2013, for example, there were five extremist plots and attacks on American soil; that number grow to 54 in 2017 and 44 in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secret that the threat is on the rise – particularly the threat from right-wing extremism.</a:t>
            </a:r>
          </a:p>
        </p:txBody>
      </p:sp>
      <p:sp>
        <p:nvSpPr>
          <p:cNvPr id="4" name="Slide Number Placeholder 3"/>
          <p:cNvSpPr>
            <a:spLocks noGrp="1"/>
          </p:cNvSpPr>
          <p:nvPr>
            <p:ph type="sldNum" sz="quarter" idx="5"/>
          </p:nvPr>
        </p:nvSpPr>
        <p:spPr/>
        <p:txBody>
          <a:bodyPr/>
          <a:lstStyle/>
          <a:p>
            <a:fld id="{959AC480-7DF7-E243-8127-61F33FE61B35}" type="slidenum">
              <a:rPr lang="en-US" smtClean="0"/>
              <a:t>2</a:t>
            </a:fld>
            <a:endParaRPr lang="en-US"/>
          </a:p>
        </p:txBody>
      </p:sp>
    </p:spTree>
    <p:extLst>
      <p:ext uri="{BB962C8B-B14F-4D97-AF65-F5344CB8AC3E}">
        <p14:creationId xmlns:p14="http://schemas.microsoft.com/office/powerpoint/2010/main" val="3021695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As I noted earlier, there is a lack of rigorous evidence regarding what kinds of  interventions best prevent radicalization or promote deradicalization. Our interviewees gave us a number of insights into what works..</a:t>
            </a:r>
          </a:p>
        </p:txBody>
      </p:sp>
      <p:sp>
        <p:nvSpPr>
          <p:cNvPr id="4" name="Slide Number Placeholder 3"/>
          <p:cNvSpPr>
            <a:spLocks noGrp="1"/>
          </p:cNvSpPr>
          <p:nvPr>
            <p:ph type="sldNum" sz="quarter" idx="5"/>
          </p:nvPr>
        </p:nvSpPr>
        <p:spPr/>
        <p:txBody>
          <a:bodyPr/>
          <a:lstStyle/>
          <a:p>
            <a:fld id="{959AC480-7DF7-E243-8127-61F33FE61B35}" type="slidenum">
              <a:rPr lang="en-US" smtClean="0"/>
              <a:t>20</a:t>
            </a:fld>
            <a:endParaRPr lang="en-US"/>
          </a:p>
        </p:txBody>
      </p:sp>
    </p:spTree>
    <p:extLst>
      <p:ext uri="{BB962C8B-B14F-4D97-AF65-F5344CB8AC3E}">
        <p14:creationId xmlns:p14="http://schemas.microsoft.com/office/powerpoint/2010/main" val="2883018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Mitigation During Childhood .</a:t>
            </a:r>
            <a:r>
              <a:rPr lang="en-US" sz="1200" kern="1200">
                <a:solidFill>
                  <a:schemeClr val="tx1"/>
                </a:solidFill>
                <a:effectLst/>
                <a:latin typeface="+mn-lt"/>
                <a:ea typeface="+mn-ea"/>
                <a:cs typeface="+mn-cs"/>
              </a:rPr>
              <a:t> In terms of prevention, interviewees noted how childhood is likely the most important  time to be exposed to diverse ideas and people and to develop critical thinking skills, our interviewees also talked about the importance of adults knowing the “warning signs, ”such as dramatic changes in friendship groups, and being vigilant when looking out for them. </a:t>
            </a:r>
          </a:p>
        </p:txBody>
      </p:sp>
      <p:sp>
        <p:nvSpPr>
          <p:cNvPr id="4" name="Slide Number Placeholder 3"/>
          <p:cNvSpPr>
            <a:spLocks noGrp="1"/>
          </p:cNvSpPr>
          <p:nvPr>
            <p:ph type="sldNum" sz="quarter" idx="5"/>
          </p:nvPr>
        </p:nvSpPr>
        <p:spPr/>
        <p:txBody>
          <a:bodyPr/>
          <a:lstStyle/>
          <a:p>
            <a:fld id="{959AC480-7DF7-E243-8127-61F33FE61B35}" type="slidenum">
              <a:rPr lang="en-US" smtClean="0"/>
              <a:t>21</a:t>
            </a:fld>
            <a:endParaRPr lang="en-US"/>
          </a:p>
        </p:txBody>
      </p:sp>
    </p:spTree>
    <p:extLst>
      <p:ext uri="{BB962C8B-B14F-4D97-AF65-F5344CB8AC3E}">
        <p14:creationId xmlns:p14="http://schemas.microsoft.com/office/powerpoint/2010/main" val="2661830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In addition to marginalization, many interviewees noted how there is the need for better access to mental health treatment and targeted outreach and support for those who have left radical groups. </a:t>
            </a:r>
          </a:p>
        </p:txBody>
      </p:sp>
      <p:sp>
        <p:nvSpPr>
          <p:cNvPr id="4" name="Slide Number Placeholder 3"/>
          <p:cNvSpPr>
            <a:spLocks noGrp="1"/>
          </p:cNvSpPr>
          <p:nvPr>
            <p:ph type="sldNum" sz="quarter" idx="5"/>
          </p:nvPr>
        </p:nvSpPr>
        <p:spPr/>
        <p:txBody>
          <a:bodyPr/>
          <a:lstStyle/>
          <a:p>
            <a:fld id="{959AC480-7DF7-E243-8127-61F33FE61B35}" type="slidenum">
              <a:rPr lang="en-US" smtClean="0"/>
              <a:t>22</a:t>
            </a:fld>
            <a:endParaRPr lang="en-US"/>
          </a:p>
        </p:txBody>
      </p:sp>
    </p:spTree>
    <p:extLst>
      <p:ext uri="{BB962C8B-B14F-4D97-AF65-F5344CB8AC3E}">
        <p14:creationId xmlns:p14="http://schemas.microsoft.com/office/powerpoint/2010/main" val="109809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We’ve covered a lot of ground here today. To finish my talk ,I just want to briefly touch upon how these findings can inform action in the real world. Of course, like all studies, ours has its limitations: our sample group was small, for example, and some interviewees may have shared incorrect recollections. Nonetheless, there is a lot of insight in what communities can do to prevent radicalization and help members walk away from extremist groups. </a:t>
            </a:r>
          </a:p>
        </p:txBody>
      </p:sp>
      <p:sp>
        <p:nvSpPr>
          <p:cNvPr id="4" name="Slide Number Placeholder 3"/>
          <p:cNvSpPr>
            <a:spLocks noGrp="1"/>
          </p:cNvSpPr>
          <p:nvPr>
            <p:ph type="sldNum" sz="quarter" idx="5"/>
          </p:nvPr>
        </p:nvSpPr>
        <p:spPr/>
        <p:txBody>
          <a:bodyPr/>
          <a:lstStyle/>
          <a:p>
            <a:fld id="{959AC480-7DF7-E243-8127-61F33FE61B35}" type="slidenum">
              <a:rPr lang="en-US" smtClean="0"/>
              <a:t>23</a:t>
            </a:fld>
            <a:endParaRPr lang="en-US"/>
          </a:p>
        </p:txBody>
      </p:sp>
    </p:spTree>
    <p:extLst>
      <p:ext uri="{BB962C8B-B14F-4D97-AF65-F5344CB8AC3E}">
        <p14:creationId xmlns:p14="http://schemas.microsoft.com/office/powerpoint/2010/main" val="378416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For example, many former extremists and their families talked about how negative life events such as trauma, abuse, bullying, and psychological issues put them at risk for joining a group.. Communities in areas prone to extremist recruitment and activity might want to work to step up their mental health services and offer services especially targeted at deradicalization. </a:t>
            </a:r>
          </a:p>
        </p:txBody>
      </p:sp>
      <p:sp>
        <p:nvSpPr>
          <p:cNvPr id="4" name="Slide Number Placeholder 3"/>
          <p:cNvSpPr>
            <a:spLocks noGrp="1"/>
          </p:cNvSpPr>
          <p:nvPr>
            <p:ph type="sldNum" sz="quarter" idx="5"/>
          </p:nvPr>
        </p:nvSpPr>
        <p:spPr/>
        <p:txBody>
          <a:bodyPr/>
          <a:lstStyle/>
          <a:p>
            <a:fld id="{959AC480-7DF7-E243-8127-61F33FE61B35}" type="slidenum">
              <a:rPr lang="en-US" smtClean="0"/>
              <a:t>24</a:t>
            </a:fld>
            <a:endParaRPr lang="en-US"/>
          </a:p>
        </p:txBody>
      </p:sp>
    </p:spTree>
    <p:extLst>
      <p:ext uri="{BB962C8B-B14F-4D97-AF65-F5344CB8AC3E}">
        <p14:creationId xmlns:p14="http://schemas.microsoft.com/office/powerpoint/2010/main" val="2557321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We also heard much about how extremist groups deliberately use personal vulnerabilities such as feeling like an outsider to attract members. And we also heard about the importance of meeting people from different backgrounds as a child and as an adult. Community organization might want to find ways to promote and expand diversity exposure in positive ways in their area</a:t>
            </a:r>
            <a:r>
              <a:rPr lang="en-US">
                <a:effectLst/>
              </a:rPr>
              <a:t> </a:t>
            </a:r>
            <a:endParaRPr lang="en-US" sz="14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25</a:t>
            </a:fld>
            <a:endParaRPr lang="en-US"/>
          </a:p>
        </p:txBody>
      </p:sp>
    </p:spTree>
    <p:extLst>
      <p:ext uri="{BB962C8B-B14F-4D97-AF65-F5344CB8AC3E}">
        <p14:creationId xmlns:p14="http://schemas.microsoft.com/office/powerpoint/2010/main" val="3247898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We also heard much about how extremist groups deliberately use personal vulnerabilities such as feeling like an outsider to attract members. And we also heard about the importance of meeting people from different backgrounds as a child and as an adult. Community organization might want to find ways to promote and expand diversity exposure in positive ways in their area</a:t>
            </a:r>
            <a:r>
              <a:rPr lang="en-US">
                <a:effectLst/>
              </a:rPr>
              <a:t> </a:t>
            </a:r>
            <a:endParaRPr lang="en-US" sz="14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26</a:t>
            </a:fld>
            <a:endParaRPr lang="en-US"/>
          </a:p>
        </p:txBody>
      </p:sp>
    </p:spTree>
    <p:extLst>
      <p:ext uri="{BB962C8B-B14F-4D97-AF65-F5344CB8AC3E}">
        <p14:creationId xmlns:p14="http://schemas.microsoft.com/office/powerpoint/2010/main" val="3189183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many other implications, of course, but I don’t have time to cover them all. I’d be happy to discuss them now in our Q and A session. Thank you.</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59AC480-7DF7-E243-8127-61F33FE61B35}" type="slidenum">
              <a:rPr lang="en-US" smtClean="0"/>
              <a:t>27</a:t>
            </a:fld>
            <a:endParaRPr lang="en-US"/>
          </a:p>
        </p:txBody>
      </p:sp>
    </p:spTree>
    <p:extLst>
      <p:ext uri="{BB962C8B-B14F-4D97-AF65-F5344CB8AC3E}">
        <p14:creationId xmlns:p14="http://schemas.microsoft.com/office/powerpoint/2010/main" val="417464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These numbers are punctuated by high-profile cases, including the attack at the El Paso, Texas, Walmart that killed 23 people and the attack at Tree of Life Synagogue in Pittsburgh, Pennsylvania, that killed 11. The January 6  attack at the U.S. Capitol, which resulted in the death of 5 people, was conducted by 100s of people from all over the country, highlighting how wide the scope of potential threatening actors might be.</a:t>
            </a:r>
          </a:p>
          <a:p>
            <a:pPr rtl="0" fontAlgn="base"/>
            <a:endParaRPr lang="en-US" dirty="0"/>
          </a:p>
          <a:p>
            <a:pPr rtl="0" fontAlgn="base"/>
            <a:r>
              <a:rPr lang="en-US" dirty="0"/>
              <a:t>Please note that our data is pre-Capitol attacks, and pre George Floyd-related protests and violence. It is post-Charlottesville.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3</a:t>
            </a:fld>
            <a:endParaRPr lang="en-US"/>
          </a:p>
        </p:txBody>
      </p:sp>
    </p:spTree>
    <p:extLst>
      <p:ext uri="{BB962C8B-B14F-4D97-AF65-F5344CB8AC3E}">
        <p14:creationId xmlns:p14="http://schemas.microsoft.com/office/powerpoint/2010/main" val="131399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Just as violent acts by extremists are growing, however, so too is the country’s dedication to staunching the threat. Between 2010 and 2018, for example, the U.S. government invested more than 20 million dollars into understanding violent extremism to develop evidence-based methods to recognize and stop it.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So far, experts from fields including psychology, sociology, political science, and other fields have sought to answer questions primarily related to understanding 3 primary facets of extremism: </a:t>
            </a:r>
          </a:p>
          <a:p>
            <a:pPr rtl="0" fontAlgn="base"/>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Risk Factors</a:t>
            </a:r>
            <a:r>
              <a:rPr lang="en-US" sz="1200" b="0" i="0" kern="1200" dirty="0">
                <a:solidFill>
                  <a:schemeClr val="tx1"/>
                </a:solidFill>
                <a:effectLst/>
                <a:latin typeface="+mn-lt"/>
                <a:ea typeface="+mn-ea"/>
                <a:cs typeface="+mn-cs"/>
              </a:rPr>
              <a:t>: What potential risks or vulnerabilities are common among individuals who engage in extremist behavior?  </a:t>
            </a:r>
          </a:p>
          <a:p>
            <a:pPr rtl="0" fontAlgn="base"/>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Pathways In:</a:t>
            </a:r>
            <a:r>
              <a:rPr lang="en-US" sz="1200" b="0" i="0" kern="1200" dirty="0">
                <a:solidFill>
                  <a:schemeClr val="tx1"/>
                </a:solidFill>
                <a:effectLst/>
                <a:latin typeface="+mn-lt"/>
                <a:ea typeface="+mn-ea"/>
                <a:cs typeface="+mn-cs"/>
              </a:rPr>
              <a:t> How do individuals become radicalized and how likely is this process occur?   </a:t>
            </a:r>
          </a:p>
          <a:p>
            <a:pPr rtl="0" fontAlgn="base"/>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Exiting:</a:t>
            </a:r>
            <a:r>
              <a:rPr lang="en-US" sz="1200" b="0" i="0" kern="1200" dirty="0">
                <a:solidFill>
                  <a:schemeClr val="tx1"/>
                </a:solidFill>
                <a:effectLst/>
                <a:latin typeface="+mn-lt"/>
                <a:ea typeface="+mn-ea"/>
                <a:cs typeface="+mn-cs"/>
              </a:rPr>
              <a:t> How do individuals become deradicalized or otherwise disengage from radical behavior?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These questions are important. Their answers are used to inform radicalization prevention and intervention measures and deradicalization processes of individuals and groups. </a:t>
            </a:r>
          </a:p>
          <a:p>
            <a:endParaRPr lang="en-US" dirty="0"/>
          </a:p>
        </p:txBody>
      </p:sp>
      <p:sp>
        <p:nvSpPr>
          <p:cNvPr id="4" name="Slide Number Placeholder 3"/>
          <p:cNvSpPr>
            <a:spLocks noGrp="1"/>
          </p:cNvSpPr>
          <p:nvPr>
            <p:ph type="sldNum" sz="quarter" idx="5"/>
          </p:nvPr>
        </p:nvSpPr>
        <p:spPr/>
        <p:txBody>
          <a:bodyPr/>
          <a:lstStyle/>
          <a:p>
            <a:fld id="{959AC480-7DF7-E243-8127-61F33FE61B35}" type="slidenum">
              <a:rPr lang="en-US" smtClean="0"/>
              <a:t>4</a:t>
            </a:fld>
            <a:endParaRPr lang="en-US"/>
          </a:p>
        </p:txBody>
      </p:sp>
    </p:spTree>
    <p:extLst>
      <p:ext uri="{BB962C8B-B14F-4D97-AF65-F5344CB8AC3E}">
        <p14:creationId xmlns:p14="http://schemas.microsoft.com/office/powerpoint/2010/main" val="277941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We also address mitigation strategies, with a focus on suggestions by former extremists and their friends and family members.</a:t>
            </a:r>
          </a:p>
          <a:p>
            <a:endParaRPr lang="en-US"/>
          </a:p>
        </p:txBody>
      </p:sp>
      <p:sp>
        <p:nvSpPr>
          <p:cNvPr id="4" name="Slide Number Placeholder 3"/>
          <p:cNvSpPr>
            <a:spLocks noGrp="1"/>
          </p:cNvSpPr>
          <p:nvPr>
            <p:ph type="sldNum" sz="quarter" idx="5"/>
          </p:nvPr>
        </p:nvSpPr>
        <p:spPr/>
        <p:txBody>
          <a:bodyPr/>
          <a:lstStyle/>
          <a:p>
            <a:fld id="{959AC480-7DF7-E243-8127-61F33FE61B35}" type="slidenum">
              <a:rPr lang="en-US" smtClean="0"/>
              <a:t>5</a:t>
            </a:fld>
            <a:endParaRPr lang="en-US"/>
          </a:p>
        </p:txBody>
      </p:sp>
    </p:spTree>
    <p:extLst>
      <p:ext uri="{BB962C8B-B14F-4D97-AF65-F5344CB8AC3E}">
        <p14:creationId xmlns:p14="http://schemas.microsoft.com/office/powerpoint/2010/main" val="142960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small (but growing) amount of research that relies on first-hand accounts from former extremists, and an even smaller body of research that involves interviews with friends and family members of former extremists.</a:t>
            </a:r>
          </a:p>
          <a:p>
            <a:endParaRPr lang="en-US"/>
          </a:p>
          <a:p>
            <a:r>
              <a:rPr lang="en-US"/>
              <a:t>We talked to 36 individuals in total (24 formers, 12 family/friends), who collectively described 32 cases of radicalization and de-radicalization. This was weighted towards former White Supremacists.</a:t>
            </a:r>
          </a:p>
          <a:p>
            <a:endParaRPr lang="en-US"/>
          </a:p>
          <a:p>
            <a:r>
              <a:rPr lang="en-US"/>
              <a:t>We modeled our approach on methods from suicidology, which uses psychological autopsies after suicide attempts or completed suicides to understand more about the circumstances preceding and surrounding the event, including how it looked “from the outside.” </a:t>
            </a:r>
          </a:p>
        </p:txBody>
      </p:sp>
      <p:sp>
        <p:nvSpPr>
          <p:cNvPr id="4" name="Slide Number Placeholder 3"/>
          <p:cNvSpPr>
            <a:spLocks noGrp="1"/>
          </p:cNvSpPr>
          <p:nvPr>
            <p:ph type="sldNum" sz="quarter" idx="5"/>
          </p:nvPr>
        </p:nvSpPr>
        <p:spPr/>
        <p:txBody>
          <a:bodyPr/>
          <a:lstStyle/>
          <a:p>
            <a:fld id="{959AC480-7DF7-E243-8127-61F33FE61B35}" type="slidenum">
              <a:rPr lang="en-US" smtClean="0"/>
              <a:t>6</a:t>
            </a:fld>
            <a:endParaRPr lang="en-US"/>
          </a:p>
        </p:txBody>
      </p:sp>
    </p:spTree>
    <p:extLst>
      <p:ext uri="{BB962C8B-B14F-4D97-AF65-F5344CB8AC3E}">
        <p14:creationId xmlns:p14="http://schemas.microsoft.com/office/powerpoint/2010/main" val="8707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We conducted most of the interviews on the phone last year due to COVID-19 precautions</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 Today, we are going to bring you some of the high-level findings in our study in all four areas and talk about what they mean to the design of community prevention measures. </a:t>
            </a:r>
          </a:p>
        </p:txBody>
      </p:sp>
      <p:sp>
        <p:nvSpPr>
          <p:cNvPr id="4" name="Slide Number Placeholder 3"/>
          <p:cNvSpPr>
            <a:spLocks noGrp="1"/>
          </p:cNvSpPr>
          <p:nvPr>
            <p:ph type="sldNum" sz="quarter" idx="5"/>
          </p:nvPr>
        </p:nvSpPr>
        <p:spPr/>
        <p:txBody>
          <a:bodyPr/>
          <a:lstStyle/>
          <a:p>
            <a:fld id="{959AC480-7DF7-E243-8127-61F33FE61B35}" type="slidenum">
              <a:rPr lang="en-US" smtClean="0"/>
              <a:t>7</a:t>
            </a:fld>
            <a:endParaRPr lang="en-US"/>
          </a:p>
        </p:txBody>
      </p:sp>
    </p:spTree>
    <p:extLst>
      <p:ext uri="{BB962C8B-B14F-4D97-AF65-F5344CB8AC3E}">
        <p14:creationId xmlns:p14="http://schemas.microsoft.com/office/powerpoint/2010/main" val="156620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Analysis of the interviews suggest that those a wide range of factors, including family dynamics and social backgrounds, put some people at greater risk of radicalization. Here are the top 3:</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59AC480-7DF7-E243-8127-61F33FE61B35}" type="slidenum">
              <a:rPr lang="en-US" smtClean="0"/>
              <a:t>8</a:t>
            </a:fld>
            <a:endParaRPr lang="en-US"/>
          </a:p>
        </p:txBody>
      </p:sp>
    </p:spTree>
    <p:extLst>
      <p:ext uri="{BB962C8B-B14F-4D97-AF65-F5344CB8AC3E}">
        <p14:creationId xmlns:p14="http://schemas.microsoft.com/office/powerpoint/2010/main" val="264202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Financial  instability.</a:t>
            </a:r>
            <a:r>
              <a:rPr lang="en-US" sz="1200" kern="1200" dirty="0">
                <a:solidFill>
                  <a:schemeClr val="tx1"/>
                </a:solidFill>
                <a:effectLst/>
                <a:latin typeface="+mn-lt"/>
                <a:ea typeface="+mn-ea"/>
                <a:cs typeface="+mn-cs"/>
              </a:rPr>
              <a:t>  This  factor  was  mentioned  in  22  of the 32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Seven  individuals  noted  financial  challenges  as  a  driver  to  their  extremism;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former military service member told us: “</a:t>
            </a:r>
            <a:r>
              <a:rPr lang="en-US" sz="1200" i="1" kern="1200" dirty="0">
                <a:solidFill>
                  <a:schemeClr val="tx1"/>
                </a:solidFill>
                <a:effectLst/>
                <a:latin typeface="+mn-lt"/>
                <a:ea typeface="+mn-ea"/>
                <a:cs typeface="+mn-cs"/>
              </a:rPr>
              <a:t>I was like, yeah, getting out [of the military] with 11 years in, I should be able to get a job on base, no problem, as a contractor. Nah, that didn’t happen. So, I decided to blame my problems on somebody else and say, ‘Oh, it’s the black people’s fault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Others talked about the ways that financial challenges caused them to work in jobs tied to the extremist organization they had joined. This financial relationship led to some to delay leaving the organization. </a:t>
            </a:r>
          </a:p>
          <a:p>
            <a:endParaRPr lang="en-US" dirty="0"/>
          </a:p>
        </p:txBody>
      </p:sp>
      <p:sp>
        <p:nvSpPr>
          <p:cNvPr id="4" name="Slide Number Placeholder 3"/>
          <p:cNvSpPr>
            <a:spLocks noGrp="1"/>
          </p:cNvSpPr>
          <p:nvPr>
            <p:ph type="sldNum" sz="quarter" idx="5"/>
          </p:nvPr>
        </p:nvSpPr>
        <p:spPr/>
        <p:txBody>
          <a:bodyPr/>
          <a:lstStyle/>
          <a:p>
            <a:fld id="{959AC480-7DF7-E243-8127-61F33FE61B35}" type="slidenum">
              <a:rPr lang="en-US" smtClean="0"/>
              <a:t>9</a:t>
            </a:fld>
            <a:endParaRPr lang="en-US"/>
          </a:p>
        </p:txBody>
      </p:sp>
    </p:spTree>
    <p:extLst>
      <p:ext uri="{BB962C8B-B14F-4D97-AF65-F5344CB8AC3E}">
        <p14:creationId xmlns:p14="http://schemas.microsoft.com/office/powerpoint/2010/main" val="245814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84BE-560D-2B4E-B85F-90F0E2600E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D2612-918F-0149-BEFC-8483DA013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26BAD-9D33-3E47-AD9E-8C4F6268FBDB}"/>
              </a:ext>
            </a:extLst>
          </p:cNvPr>
          <p:cNvSpPr>
            <a:spLocks noGrp="1"/>
          </p:cNvSpPr>
          <p:nvPr>
            <p:ph type="dt" sz="half" idx="10"/>
          </p:nvPr>
        </p:nvSpPr>
        <p:spPr/>
        <p:txBody>
          <a:bodyPr/>
          <a:lstStyle/>
          <a:p>
            <a:fld id="{9F37272D-A8E3-D944-B69C-7CB26EF152CF}" type="datetime1">
              <a:rPr lang="en-US" smtClean="0"/>
              <a:t>8/2/22</a:t>
            </a:fld>
            <a:endParaRPr lang="en-US"/>
          </a:p>
        </p:txBody>
      </p:sp>
      <p:sp>
        <p:nvSpPr>
          <p:cNvPr id="5" name="Footer Placeholder 4">
            <a:extLst>
              <a:ext uri="{FF2B5EF4-FFF2-40B4-BE49-F238E27FC236}">
                <a16:creationId xmlns:a16="http://schemas.microsoft.com/office/drawing/2014/main" id="{F514F216-644F-BF4C-9C9C-1172F1C6E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ABA5-3963-A040-966B-5955B1244BCB}"/>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18597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A93E-4ABD-164F-A03B-3D8936D514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C7576-9EB7-CF45-94CC-FF0E3D341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4F4AF-0420-174D-AB56-992B614608ED}"/>
              </a:ext>
            </a:extLst>
          </p:cNvPr>
          <p:cNvSpPr>
            <a:spLocks noGrp="1"/>
          </p:cNvSpPr>
          <p:nvPr>
            <p:ph type="dt" sz="half" idx="10"/>
          </p:nvPr>
        </p:nvSpPr>
        <p:spPr/>
        <p:txBody>
          <a:bodyPr/>
          <a:lstStyle/>
          <a:p>
            <a:fld id="{E0F85CD5-A7E6-2041-949B-2EA118681AFA}" type="datetime1">
              <a:rPr lang="en-US" smtClean="0"/>
              <a:t>8/2/22</a:t>
            </a:fld>
            <a:endParaRPr lang="en-US"/>
          </a:p>
        </p:txBody>
      </p:sp>
      <p:sp>
        <p:nvSpPr>
          <p:cNvPr id="5" name="Footer Placeholder 4">
            <a:extLst>
              <a:ext uri="{FF2B5EF4-FFF2-40B4-BE49-F238E27FC236}">
                <a16:creationId xmlns:a16="http://schemas.microsoft.com/office/drawing/2014/main" id="{082E115C-5AD2-A542-9D6F-15F044555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D74D-BEC6-B549-A7C2-2353527DC344}"/>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04458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14602-4ED9-6444-8E91-DD7FF68866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21539-F0B4-1C4C-BA1C-CA6F4E4D76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C7FF3-C50F-3C4F-8C8A-E59C4B666025}"/>
              </a:ext>
            </a:extLst>
          </p:cNvPr>
          <p:cNvSpPr>
            <a:spLocks noGrp="1"/>
          </p:cNvSpPr>
          <p:nvPr>
            <p:ph type="dt" sz="half" idx="10"/>
          </p:nvPr>
        </p:nvSpPr>
        <p:spPr/>
        <p:txBody>
          <a:bodyPr/>
          <a:lstStyle/>
          <a:p>
            <a:fld id="{C0D26F9E-25D2-A943-985F-7CCE7D6BD804}" type="datetime1">
              <a:rPr lang="en-US" smtClean="0"/>
              <a:t>8/2/22</a:t>
            </a:fld>
            <a:endParaRPr lang="en-US"/>
          </a:p>
        </p:txBody>
      </p:sp>
      <p:sp>
        <p:nvSpPr>
          <p:cNvPr id="5" name="Footer Placeholder 4">
            <a:extLst>
              <a:ext uri="{FF2B5EF4-FFF2-40B4-BE49-F238E27FC236}">
                <a16:creationId xmlns:a16="http://schemas.microsoft.com/office/drawing/2014/main" id="{275BE6D3-AC96-5E48-9249-CA8CD3049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6EC5E-4F6F-4143-8BBD-28D71E286305}"/>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325496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9FDA-B8FA-174E-9223-49DE2B696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9993FD-870E-D94D-B18C-561428CF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25CF0-E9FF-FF41-B81A-9ED7EF28CDE6}"/>
              </a:ext>
            </a:extLst>
          </p:cNvPr>
          <p:cNvSpPr>
            <a:spLocks noGrp="1"/>
          </p:cNvSpPr>
          <p:nvPr>
            <p:ph type="dt" sz="half" idx="10"/>
          </p:nvPr>
        </p:nvSpPr>
        <p:spPr/>
        <p:txBody>
          <a:bodyPr/>
          <a:lstStyle/>
          <a:p>
            <a:fld id="{EE26AD2C-929C-DE4D-B4FA-13F0D5E614AA}" type="datetime1">
              <a:rPr lang="en-US" smtClean="0"/>
              <a:t>8/2/22</a:t>
            </a:fld>
            <a:endParaRPr lang="en-US"/>
          </a:p>
        </p:txBody>
      </p:sp>
      <p:sp>
        <p:nvSpPr>
          <p:cNvPr id="5" name="Footer Placeholder 4">
            <a:extLst>
              <a:ext uri="{FF2B5EF4-FFF2-40B4-BE49-F238E27FC236}">
                <a16:creationId xmlns:a16="http://schemas.microsoft.com/office/drawing/2014/main" id="{1B3CE026-A513-A64B-9E92-FCBB1FD5E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A4DD4-04CC-7F4E-A7FE-460EBF67774D}"/>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14016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AF68-4BEB-E14B-857A-FD0059E44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74FC15-E379-B047-A75D-0F7F5812F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728DBD-C0A8-C642-B776-03B9A22FE5D9}"/>
              </a:ext>
            </a:extLst>
          </p:cNvPr>
          <p:cNvSpPr>
            <a:spLocks noGrp="1"/>
          </p:cNvSpPr>
          <p:nvPr>
            <p:ph type="dt" sz="half" idx="10"/>
          </p:nvPr>
        </p:nvSpPr>
        <p:spPr/>
        <p:txBody>
          <a:bodyPr/>
          <a:lstStyle/>
          <a:p>
            <a:fld id="{ADF80832-4BCD-FA4D-8A52-A5BDFBB97418}" type="datetime1">
              <a:rPr lang="en-US" smtClean="0"/>
              <a:t>8/2/22</a:t>
            </a:fld>
            <a:endParaRPr lang="en-US"/>
          </a:p>
        </p:txBody>
      </p:sp>
      <p:sp>
        <p:nvSpPr>
          <p:cNvPr id="5" name="Footer Placeholder 4">
            <a:extLst>
              <a:ext uri="{FF2B5EF4-FFF2-40B4-BE49-F238E27FC236}">
                <a16:creationId xmlns:a16="http://schemas.microsoft.com/office/drawing/2014/main" id="{ABE88359-864D-7E43-BD7A-293CA7397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C0C31-933C-0B46-A81E-D183743BE4BD}"/>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408069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332F-5FCD-7648-B201-4F8F8A35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ABA5CC-1A07-914F-BC5F-3AA19E1B05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102FF-11DD-C945-82D4-53FC93CC81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62374A-58B0-AE4E-8F5B-8C8E99AD762F}"/>
              </a:ext>
            </a:extLst>
          </p:cNvPr>
          <p:cNvSpPr>
            <a:spLocks noGrp="1"/>
          </p:cNvSpPr>
          <p:nvPr>
            <p:ph type="dt" sz="half" idx="10"/>
          </p:nvPr>
        </p:nvSpPr>
        <p:spPr/>
        <p:txBody>
          <a:bodyPr/>
          <a:lstStyle/>
          <a:p>
            <a:fld id="{BB1DBF4D-82BD-704F-993C-82BC43C57A1D}" type="datetime1">
              <a:rPr lang="en-US" smtClean="0"/>
              <a:t>8/2/22</a:t>
            </a:fld>
            <a:endParaRPr lang="en-US"/>
          </a:p>
        </p:txBody>
      </p:sp>
      <p:sp>
        <p:nvSpPr>
          <p:cNvPr id="6" name="Footer Placeholder 5">
            <a:extLst>
              <a:ext uri="{FF2B5EF4-FFF2-40B4-BE49-F238E27FC236}">
                <a16:creationId xmlns:a16="http://schemas.microsoft.com/office/drawing/2014/main" id="{803E8815-CE85-FB4D-A8DA-BA7CFA89A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43591-2DC1-F24E-BD10-BD575B012380}"/>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1460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E04D-224D-F74D-AE9B-1A9ED5F0E1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F32101-9A02-9C47-BD02-B5922A161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A8A12-3BDF-5546-B33B-F17C534C28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CAC5F9-1233-7E40-8C43-593ED988B9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F8D67-9FB7-924F-AFCA-75384E008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BD3823-E122-6B40-8D25-0C4F8CD69782}"/>
              </a:ext>
            </a:extLst>
          </p:cNvPr>
          <p:cNvSpPr>
            <a:spLocks noGrp="1"/>
          </p:cNvSpPr>
          <p:nvPr>
            <p:ph type="dt" sz="half" idx="10"/>
          </p:nvPr>
        </p:nvSpPr>
        <p:spPr/>
        <p:txBody>
          <a:bodyPr/>
          <a:lstStyle/>
          <a:p>
            <a:fld id="{3979F6EB-1476-7247-A806-C76FD3DC2928}" type="datetime1">
              <a:rPr lang="en-US" smtClean="0"/>
              <a:t>8/2/22</a:t>
            </a:fld>
            <a:endParaRPr lang="en-US"/>
          </a:p>
        </p:txBody>
      </p:sp>
      <p:sp>
        <p:nvSpPr>
          <p:cNvPr id="8" name="Footer Placeholder 7">
            <a:extLst>
              <a:ext uri="{FF2B5EF4-FFF2-40B4-BE49-F238E27FC236}">
                <a16:creationId xmlns:a16="http://schemas.microsoft.com/office/drawing/2014/main" id="{057F9161-8F72-4C48-A4CC-C3288FF19B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619FE3-1F8E-5242-BBE5-6F3D83D10783}"/>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14471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F36F-ECBD-354D-AAD4-CA6A89830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67367-0E55-F54D-A484-E7D1E5531283}"/>
              </a:ext>
            </a:extLst>
          </p:cNvPr>
          <p:cNvSpPr>
            <a:spLocks noGrp="1"/>
          </p:cNvSpPr>
          <p:nvPr>
            <p:ph type="dt" sz="half" idx="10"/>
          </p:nvPr>
        </p:nvSpPr>
        <p:spPr/>
        <p:txBody>
          <a:bodyPr/>
          <a:lstStyle/>
          <a:p>
            <a:fld id="{66CBDBBC-D3BB-D642-A291-775B45B1145D}" type="datetime1">
              <a:rPr lang="en-US" smtClean="0"/>
              <a:t>8/2/22</a:t>
            </a:fld>
            <a:endParaRPr lang="en-US"/>
          </a:p>
        </p:txBody>
      </p:sp>
      <p:sp>
        <p:nvSpPr>
          <p:cNvPr id="4" name="Footer Placeholder 3">
            <a:extLst>
              <a:ext uri="{FF2B5EF4-FFF2-40B4-BE49-F238E27FC236}">
                <a16:creationId xmlns:a16="http://schemas.microsoft.com/office/drawing/2014/main" id="{6F8CEF9E-A4B1-234C-A8EA-D6141F9EB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D2EFE-F32A-4A4A-BAF0-AB849D1713DC}"/>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97234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B4C53-9206-C243-89EA-3CD9DF1F6B7A}"/>
              </a:ext>
            </a:extLst>
          </p:cNvPr>
          <p:cNvSpPr>
            <a:spLocks noGrp="1"/>
          </p:cNvSpPr>
          <p:nvPr>
            <p:ph type="dt" sz="half" idx="10"/>
          </p:nvPr>
        </p:nvSpPr>
        <p:spPr/>
        <p:txBody>
          <a:bodyPr/>
          <a:lstStyle/>
          <a:p>
            <a:fld id="{DA931E94-7252-8541-9453-FF081BA51C7E}" type="datetime1">
              <a:rPr lang="en-US" smtClean="0"/>
              <a:t>8/2/22</a:t>
            </a:fld>
            <a:endParaRPr lang="en-US"/>
          </a:p>
        </p:txBody>
      </p:sp>
      <p:sp>
        <p:nvSpPr>
          <p:cNvPr id="3" name="Footer Placeholder 2">
            <a:extLst>
              <a:ext uri="{FF2B5EF4-FFF2-40B4-BE49-F238E27FC236}">
                <a16:creationId xmlns:a16="http://schemas.microsoft.com/office/drawing/2014/main" id="{C9983E41-7BD4-454B-B367-42AE66DC09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FF6742-32B1-144B-9EE5-139AD9A62DE4}"/>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18971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CF33-B6DA-2240-B1D7-2BB662A93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6DA52-D95C-5749-B32E-8C707C4834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750F39-5828-5941-A0E1-C6554DD9E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BF89A-4F4E-3D47-A203-66B62B1ABB49}"/>
              </a:ext>
            </a:extLst>
          </p:cNvPr>
          <p:cNvSpPr>
            <a:spLocks noGrp="1"/>
          </p:cNvSpPr>
          <p:nvPr>
            <p:ph type="dt" sz="half" idx="10"/>
          </p:nvPr>
        </p:nvSpPr>
        <p:spPr/>
        <p:txBody>
          <a:bodyPr/>
          <a:lstStyle/>
          <a:p>
            <a:fld id="{7453547B-B0E4-7E4D-A6B9-607AFB5597E0}" type="datetime1">
              <a:rPr lang="en-US" smtClean="0"/>
              <a:t>8/2/22</a:t>
            </a:fld>
            <a:endParaRPr lang="en-US"/>
          </a:p>
        </p:txBody>
      </p:sp>
      <p:sp>
        <p:nvSpPr>
          <p:cNvPr id="6" name="Footer Placeholder 5">
            <a:extLst>
              <a:ext uri="{FF2B5EF4-FFF2-40B4-BE49-F238E27FC236}">
                <a16:creationId xmlns:a16="http://schemas.microsoft.com/office/drawing/2014/main" id="{A1F0F039-23C9-024F-A4B7-95704F697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7A2D6-DE5D-BC47-A94C-4C193B714EEC}"/>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30327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9C78-31AD-4F43-BAE6-A6B4C2036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3F438-DE0C-B442-89F6-AAF8BB7A1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67041-0991-5A41-89A8-AA36E4A6C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6780C-D981-BB49-A50D-1CFCA6F1DF66}"/>
              </a:ext>
            </a:extLst>
          </p:cNvPr>
          <p:cNvSpPr>
            <a:spLocks noGrp="1"/>
          </p:cNvSpPr>
          <p:nvPr>
            <p:ph type="dt" sz="half" idx="10"/>
          </p:nvPr>
        </p:nvSpPr>
        <p:spPr/>
        <p:txBody>
          <a:bodyPr/>
          <a:lstStyle/>
          <a:p>
            <a:fld id="{D0406C20-607C-374C-94D1-EA0872BC9384}" type="datetime1">
              <a:rPr lang="en-US" smtClean="0"/>
              <a:t>8/2/22</a:t>
            </a:fld>
            <a:endParaRPr lang="en-US"/>
          </a:p>
        </p:txBody>
      </p:sp>
      <p:sp>
        <p:nvSpPr>
          <p:cNvPr id="6" name="Footer Placeholder 5">
            <a:extLst>
              <a:ext uri="{FF2B5EF4-FFF2-40B4-BE49-F238E27FC236}">
                <a16:creationId xmlns:a16="http://schemas.microsoft.com/office/drawing/2014/main" id="{930A9E9B-4492-C048-B21B-ADB14205E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FA080-8404-CD4F-8E07-201FE7706363}"/>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332050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71913-9E20-4C4A-A221-44984FDC3E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758160-7EA1-2941-AB1C-B6687D1D1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79B92-4311-414D-8A53-E57ECF001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007B2-3EEC-2840-A6E1-DA1F588D6233}" type="datetime1">
              <a:rPr lang="en-US" smtClean="0"/>
              <a:t>8/2/22</a:t>
            </a:fld>
            <a:endParaRPr lang="en-US"/>
          </a:p>
        </p:txBody>
      </p:sp>
      <p:sp>
        <p:nvSpPr>
          <p:cNvPr id="5" name="Footer Placeholder 4">
            <a:extLst>
              <a:ext uri="{FF2B5EF4-FFF2-40B4-BE49-F238E27FC236}">
                <a16:creationId xmlns:a16="http://schemas.microsoft.com/office/drawing/2014/main" id="{35EC65CC-9C56-A146-9800-7F1737FF4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FC9E70-68C1-1B46-9F50-14005CAF7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53DAF-B8F6-AF49-88EC-52D105AD3680}" type="slidenum">
              <a:rPr lang="en-US" smtClean="0"/>
              <a:t>‹#›</a:t>
            </a:fld>
            <a:endParaRPr lang="en-US"/>
          </a:p>
        </p:txBody>
      </p:sp>
    </p:spTree>
    <p:extLst>
      <p:ext uri="{BB962C8B-B14F-4D97-AF65-F5344CB8AC3E}">
        <p14:creationId xmlns:p14="http://schemas.microsoft.com/office/powerpoint/2010/main" val="179525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jpeg"/><Relationship Id="rId7" Type="http://schemas.microsoft.com/office/2007/relationships/hdphoto" Target="../media/hdphoto18.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10" Type="http://schemas.microsoft.com/office/2007/relationships/hdphoto" Target="../media/hdphoto9.wdp"/><Relationship Id="rId4" Type="http://schemas.openxmlformats.org/officeDocument/2006/relationships/image" Target="../media/image4.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jpeg"/><Relationship Id="rId7" Type="http://schemas.microsoft.com/office/2007/relationships/hdphoto" Target="../media/hdphoto18.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10" Type="http://schemas.microsoft.com/office/2007/relationships/hdphoto" Target="../media/hdphoto9.wdp"/><Relationship Id="rId4" Type="http://schemas.openxmlformats.org/officeDocument/2006/relationships/image" Target="../media/image4.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jpeg"/><Relationship Id="rId7" Type="http://schemas.microsoft.com/office/2007/relationships/hdphoto" Target="../media/hdphoto1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jpeg"/><Relationship Id="rId7" Type="http://schemas.microsoft.com/office/2007/relationships/hdphoto" Target="../media/hdphoto18.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jpeg"/><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jpe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eg"/><Relationship Id="rId7" Type="http://schemas.microsoft.com/office/2007/relationships/hdphoto" Target="../media/hdphoto18.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jpeg"/><Relationship Id="rId7" Type="http://schemas.microsoft.com/office/2007/relationships/hdphoto" Target="../media/hdphoto18.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7.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jpe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jpeg"/><Relationship Id="rId7" Type="http://schemas.microsoft.com/office/2007/relationships/hdphoto" Target="../media/hdphoto18.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10.wdp"/><Relationship Id="rId5" Type="http://schemas.openxmlformats.org/officeDocument/2006/relationships/image" Target="../media/image31.png"/><Relationship Id="rId10" Type="http://schemas.openxmlformats.org/officeDocument/2006/relationships/image" Target="../media/image23.png"/><Relationship Id="rId4" Type="http://schemas.openxmlformats.org/officeDocument/2006/relationships/image" Target="../media/image4.jpe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jpeg"/><Relationship Id="rId7" Type="http://schemas.microsoft.com/office/2007/relationships/hdphoto" Target="../media/hdphoto18.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1.png"/><Relationship Id="rId10" Type="http://schemas.microsoft.com/office/2007/relationships/hdphoto" Target="../media/hdphoto10.wdp"/><Relationship Id="rId4" Type="http://schemas.openxmlformats.org/officeDocument/2006/relationships/image" Target="../media/image4.jpe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png"/><Relationship Id="rId5" Type="http://schemas.openxmlformats.org/officeDocument/2006/relationships/image" Target="../media/image4.jpeg"/><Relationship Id="rId15" Type="http://schemas.openxmlformats.org/officeDocument/2006/relationships/image" Target="../media/image18.png"/><Relationship Id="rId10"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1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14.wdp"/><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11.wdp"/><Relationship Id="rId9" Type="http://schemas.microsoft.com/office/2007/relationships/hdphoto" Target="../media/hdphoto13.wdp"/></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1.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jpeg"/><Relationship Id="rId7" Type="http://schemas.microsoft.com/office/2007/relationships/hdphoto" Target="../media/hdphoto1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31.png"/><Relationship Id="rId10" Type="http://schemas.microsoft.com/office/2007/relationships/hdphoto" Target="../media/hdphoto9.wdp"/><Relationship Id="rId4" Type="http://schemas.openxmlformats.org/officeDocument/2006/relationships/image" Target="../media/image4.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6A03A6-FA3C-4143-BCE4-DEC364B03709}"/>
              </a:ext>
            </a:extLst>
          </p:cNvPr>
          <p:cNvGrpSpPr/>
          <p:nvPr/>
        </p:nvGrpSpPr>
        <p:grpSpPr>
          <a:xfrm>
            <a:off x="-388854" y="-131983"/>
            <a:ext cx="12780617" cy="7801500"/>
            <a:chOff x="-434574" y="-131983"/>
            <a:chExt cx="12780617" cy="7801500"/>
          </a:xfrm>
        </p:grpSpPr>
        <p:pic>
          <p:nvPicPr>
            <p:cNvPr id="23" name="Picture 22">
              <a:extLst>
                <a:ext uri="{FF2B5EF4-FFF2-40B4-BE49-F238E27FC236}">
                  <a16:creationId xmlns:a16="http://schemas.microsoft.com/office/drawing/2014/main" id="{217183B1-F3F4-6741-B4FC-DFD2967DF9F8}"/>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4912" y="-58622"/>
              <a:ext cx="12357050" cy="1783598"/>
            </a:xfrm>
            <a:prstGeom prst="rect">
              <a:avLst/>
            </a:prstGeom>
          </p:spPr>
        </p:pic>
        <p:pic>
          <p:nvPicPr>
            <p:cNvPr id="3" name="Picture 2">
              <a:extLst>
                <a:ext uri="{FF2B5EF4-FFF2-40B4-BE49-F238E27FC236}">
                  <a16:creationId xmlns:a16="http://schemas.microsoft.com/office/drawing/2014/main" id="{C3EA55E5-8724-764E-A52A-12EECF8BFE81}"/>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4912" y="1690549"/>
              <a:ext cx="12428756" cy="5167451"/>
            </a:xfrm>
            <a:prstGeom prst="rect">
              <a:avLst/>
            </a:prstGeom>
          </p:spPr>
        </p:pic>
        <p:sp>
          <p:nvSpPr>
            <p:cNvPr id="76" name="Rectangle 75">
              <a:extLst>
                <a:ext uri="{FF2B5EF4-FFF2-40B4-BE49-F238E27FC236}">
                  <a16:creationId xmlns:a16="http://schemas.microsoft.com/office/drawing/2014/main" id="{E74778D3-3FAE-ED4A-8EF8-28B208472551}"/>
                </a:ext>
              </a:extLst>
            </p:cNvPr>
            <p:cNvSpPr/>
            <p:nvPr/>
          </p:nvSpPr>
          <p:spPr>
            <a:xfrm>
              <a:off x="-94912" y="2529169"/>
              <a:ext cx="12440955" cy="228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1FE6335-877D-4B4A-A2B2-9D55C7F0E8E6}"/>
                </a:ext>
              </a:extLst>
            </p:cNvPr>
            <p:cNvSpPr/>
            <p:nvPr/>
          </p:nvSpPr>
          <p:spPr>
            <a:xfrm>
              <a:off x="-75713" y="1734880"/>
              <a:ext cx="12337852" cy="13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33C4413-CA0F-5C4A-A6A3-43E5AD19072D}"/>
                </a:ext>
              </a:extLst>
            </p:cNvPr>
            <p:cNvPicPr>
              <a:picLocks noChangeAspect="1"/>
            </p:cNvPicPr>
            <p:nvPr/>
          </p:nvPicPr>
          <p:blipFill rotWithShape="1">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backgroundRemoval t="5984" b="89978" l="9978" r="89967">
                          <a14:foregroundMark x1="38889" y1="10546" x2="41996" y2="5984"/>
                          <a14:foregroundMark x1="41996" y1="5984" x2="44974" y2="8751"/>
                        </a14:backgroundRemoval>
                      </a14:imgEffect>
                    </a14:imgLayer>
                  </a14:imgProps>
                </a:ext>
                <a:ext uri="{28A0092B-C50C-407E-A947-70E740481C1C}">
                  <a14:useLocalDpi xmlns:a14="http://schemas.microsoft.com/office/drawing/2010/main"/>
                </a:ext>
              </a:extLst>
            </a:blip>
            <a:srcRect/>
            <a:stretch/>
          </p:blipFill>
          <p:spPr>
            <a:xfrm>
              <a:off x="103033" y="1587146"/>
              <a:ext cx="12154651" cy="6082371"/>
            </a:xfrm>
            <a:prstGeom prst="rect">
              <a:avLst/>
            </a:prstGeom>
          </p:spPr>
        </p:pic>
        <p:pic>
          <p:nvPicPr>
            <p:cNvPr id="20" name="Picture 19">
              <a:extLst>
                <a:ext uri="{FF2B5EF4-FFF2-40B4-BE49-F238E27FC236}">
                  <a16:creationId xmlns:a16="http://schemas.microsoft.com/office/drawing/2014/main" id="{FDDAA0B8-CAA6-FC46-B28F-93FCF268C8C8}"/>
                </a:ext>
              </a:extLst>
            </p:cNvPr>
            <p:cNvPicPr>
              <a:picLocks noChangeAspect="1"/>
            </p:cNvPicPr>
            <p:nvPr/>
          </p:nvPicPr>
          <p:blipFill rotWithShape="1">
            <a:blip r:embed="rId7" cstate="email">
              <a:alphaModFix amt="20000"/>
              <a:extLst>
                <a:ext uri="{28A0092B-C50C-407E-A947-70E740481C1C}">
                  <a14:useLocalDpi xmlns:a14="http://schemas.microsoft.com/office/drawing/2010/main"/>
                </a:ext>
              </a:extLst>
            </a:blip>
            <a:srcRect/>
            <a:stretch/>
          </p:blipFill>
          <p:spPr>
            <a:xfrm>
              <a:off x="24287" y="-131983"/>
              <a:ext cx="12154651" cy="7038542"/>
            </a:xfrm>
            <a:prstGeom prst="rect">
              <a:avLst/>
            </a:prstGeom>
          </p:spPr>
        </p:pic>
        <p:grpSp>
          <p:nvGrpSpPr>
            <p:cNvPr id="72" name="Group 71">
              <a:extLst>
                <a:ext uri="{FF2B5EF4-FFF2-40B4-BE49-F238E27FC236}">
                  <a16:creationId xmlns:a16="http://schemas.microsoft.com/office/drawing/2014/main" id="{D1348515-B466-774F-8371-F7CDEC0D328E}"/>
                </a:ext>
              </a:extLst>
            </p:cNvPr>
            <p:cNvGrpSpPr/>
            <p:nvPr/>
          </p:nvGrpSpPr>
          <p:grpSpPr>
            <a:xfrm>
              <a:off x="2986308" y="5753169"/>
              <a:ext cx="6679355" cy="400110"/>
              <a:chOff x="2986308" y="6109908"/>
              <a:chExt cx="6679355" cy="400110"/>
            </a:xfrm>
          </p:grpSpPr>
          <p:sp>
            <p:nvSpPr>
              <p:cNvPr id="70" name="Rectangle 69">
                <a:extLst>
                  <a:ext uri="{FF2B5EF4-FFF2-40B4-BE49-F238E27FC236}">
                    <a16:creationId xmlns:a16="http://schemas.microsoft.com/office/drawing/2014/main" id="{A61D7598-74F0-9040-9C0A-FAC46F32AEEF}"/>
                  </a:ext>
                </a:extLst>
              </p:cNvPr>
              <p:cNvSpPr/>
              <p:nvPr/>
            </p:nvSpPr>
            <p:spPr>
              <a:xfrm>
                <a:off x="2986308" y="6156730"/>
                <a:ext cx="6679355" cy="30646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7CE"/>
                  </a:solidFill>
                </a:endParaRPr>
              </a:p>
            </p:txBody>
          </p:sp>
          <p:sp>
            <p:nvSpPr>
              <p:cNvPr id="61" name="TextBox 60">
                <a:extLst>
                  <a:ext uri="{FF2B5EF4-FFF2-40B4-BE49-F238E27FC236}">
                    <a16:creationId xmlns:a16="http://schemas.microsoft.com/office/drawing/2014/main" id="{E12479C0-31A3-F34E-BB80-29717FA88E4D}"/>
                  </a:ext>
                </a:extLst>
              </p:cNvPr>
              <p:cNvSpPr txBox="1"/>
              <p:nvPr/>
            </p:nvSpPr>
            <p:spPr>
              <a:xfrm>
                <a:off x="3725586" y="6109908"/>
                <a:ext cx="3956853" cy="400110"/>
              </a:xfrm>
              <a:prstGeom prst="rect">
                <a:avLst/>
              </a:prstGeom>
              <a:noFill/>
            </p:spPr>
            <p:txBody>
              <a:bodyPr wrap="none" rtlCol="0">
                <a:spAutoFit/>
              </a:bodyPr>
              <a:lstStyle/>
              <a:p>
                <a:pPr algn="ctr"/>
                <a:r>
                  <a:rPr lang="en-US" sz="2000" dirty="0">
                    <a:solidFill>
                      <a:schemeClr val="bg1"/>
                    </a:solidFill>
                    <a:latin typeface="Franklin Gothic Book" panose="020B0503020102020204" pitchFamily="34" charset="0"/>
                    <a:cs typeface="Times New Roman" panose="02020603050405020304" pitchFamily="18" charset="0"/>
                  </a:rPr>
                  <a:t>Ryan A. Brown and Todd C. Helmus</a:t>
                </a:r>
              </a:p>
            </p:txBody>
          </p:sp>
        </p:grpSp>
        <p:grpSp>
          <p:nvGrpSpPr>
            <p:cNvPr id="74" name="Group 73">
              <a:extLst>
                <a:ext uri="{FF2B5EF4-FFF2-40B4-BE49-F238E27FC236}">
                  <a16:creationId xmlns:a16="http://schemas.microsoft.com/office/drawing/2014/main" id="{85413D33-15F9-174A-97BF-F5914439CD2A}"/>
                </a:ext>
              </a:extLst>
            </p:cNvPr>
            <p:cNvGrpSpPr/>
            <p:nvPr/>
          </p:nvGrpSpPr>
          <p:grpSpPr>
            <a:xfrm>
              <a:off x="2986307" y="6209861"/>
              <a:ext cx="6679355" cy="369332"/>
              <a:chOff x="2986307" y="6520106"/>
              <a:chExt cx="6679355" cy="369332"/>
            </a:xfrm>
          </p:grpSpPr>
          <p:sp>
            <p:nvSpPr>
              <p:cNvPr id="71" name="Rectangle 70">
                <a:extLst>
                  <a:ext uri="{FF2B5EF4-FFF2-40B4-BE49-F238E27FC236}">
                    <a16:creationId xmlns:a16="http://schemas.microsoft.com/office/drawing/2014/main" id="{8EDA20B8-D806-AD49-91DA-17D6CCA50927}"/>
                  </a:ext>
                </a:extLst>
              </p:cNvPr>
              <p:cNvSpPr/>
              <p:nvPr/>
            </p:nvSpPr>
            <p:spPr>
              <a:xfrm>
                <a:off x="2986307" y="6579484"/>
                <a:ext cx="6679355" cy="2786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7CE"/>
                  </a:solidFill>
                </a:endParaRPr>
              </a:p>
            </p:txBody>
          </p:sp>
          <p:sp>
            <p:nvSpPr>
              <p:cNvPr id="73" name="TextBox 72">
                <a:extLst>
                  <a:ext uri="{FF2B5EF4-FFF2-40B4-BE49-F238E27FC236}">
                    <a16:creationId xmlns:a16="http://schemas.microsoft.com/office/drawing/2014/main" id="{C3D6EEB1-BD31-8B43-9454-2D1C5BA417B1}"/>
                  </a:ext>
                </a:extLst>
              </p:cNvPr>
              <p:cNvSpPr txBox="1"/>
              <p:nvPr/>
            </p:nvSpPr>
            <p:spPr>
              <a:xfrm>
                <a:off x="3754070" y="6520106"/>
                <a:ext cx="3722622" cy="369332"/>
              </a:xfrm>
              <a:prstGeom prst="rect">
                <a:avLst/>
              </a:prstGeom>
              <a:noFill/>
            </p:spPr>
            <p:txBody>
              <a:bodyPr wrap="none" rtlCol="0">
                <a:spAutoFit/>
              </a:bodyPr>
              <a:lstStyle/>
              <a:p>
                <a:r>
                  <a:rPr lang="en-US" dirty="0">
                    <a:solidFill>
                      <a:schemeClr val="bg1"/>
                    </a:solidFill>
                    <a:latin typeface="Franklin Gothic Book" panose="020B0503020102020204" pitchFamily="34" charset="0"/>
                    <a:cs typeface="Times New Roman" panose="02020603050405020304" pitchFamily="18" charset="0"/>
                  </a:rPr>
                  <a:t>University of Texas, August 11, 2022</a:t>
                </a:r>
              </a:p>
            </p:txBody>
          </p:sp>
        </p:grpSp>
        <p:sp>
          <p:nvSpPr>
            <p:cNvPr id="75" name="Rectangle 74">
              <a:extLst>
                <a:ext uri="{FF2B5EF4-FFF2-40B4-BE49-F238E27FC236}">
                  <a16:creationId xmlns:a16="http://schemas.microsoft.com/office/drawing/2014/main" id="{6CC764D5-1C79-4B41-9470-BB1B5F8DB8B9}"/>
                </a:ext>
              </a:extLst>
            </p:cNvPr>
            <p:cNvSpPr/>
            <p:nvPr/>
          </p:nvSpPr>
          <p:spPr>
            <a:xfrm>
              <a:off x="-94912" y="1740801"/>
              <a:ext cx="12405502" cy="2786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6F17120-7EB6-B345-9F4C-E92A47CCFFA9}"/>
                </a:ext>
              </a:extLst>
            </p:cNvPr>
            <p:cNvGrpSpPr/>
            <p:nvPr/>
          </p:nvGrpSpPr>
          <p:grpSpPr>
            <a:xfrm>
              <a:off x="-434574" y="1320677"/>
              <a:ext cx="12626574" cy="874222"/>
              <a:chOff x="-1965086" y="-3461195"/>
              <a:chExt cx="16805970" cy="874222"/>
            </a:xfrm>
          </p:grpSpPr>
          <p:sp>
            <p:nvSpPr>
              <p:cNvPr id="18" name="TextBox 17">
                <a:extLst>
                  <a:ext uri="{FF2B5EF4-FFF2-40B4-BE49-F238E27FC236}">
                    <a16:creationId xmlns:a16="http://schemas.microsoft.com/office/drawing/2014/main" id="{05AA73FB-DDF7-4440-8506-6D1E3C0FBAD2}"/>
                  </a:ext>
                </a:extLst>
              </p:cNvPr>
              <p:cNvSpPr txBox="1"/>
              <p:nvPr/>
            </p:nvSpPr>
            <p:spPr>
              <a:xfrm>
                <a:off x="-1965086" y="-3371803"/>
                <a:ext cx="16805970" cy="784830"/>
              </a:xfrm>
              <a:prstGeom prst="rect">
                <a:avLst/>
              </a:prstGeom>
              <a:noFill/>
              <a:effectLst>
                <a:outerShdw blurRad="50800" dist="38100" dir="5400000" algn="t" rotWithShape="0">
                  <a:prstClr val="black">
                    <a:alpha val="40000"/>
                  </a:prstClr>
                </a:outerShdw>
              </a:effectLst>
            </p:spPr>
            <p:txBody>
              <a:bodyPr wrap="square" tIns="0" rtlCol="0">
                <a:spAutoFit/>
              </a:bodyPr>
              <a:lstStyle/>
              <a:p>
                <a:pPr algn="ctr"/>
                <a:r>
                  <a:rPr lang="en-US" sz="4800" b="1" spc="300">
                    <a:solidFill>
                      <a:schemeClr val="bg1"/>
                    </a:solidFill>
                    <a:latin typeface="Times New Roman" panose="02020603050405020304" pitchFamily="18" charset="0"/>
                    <a:cs typeface="Times New Roman" panose="02020603050405020304" pitchFamily="18" charset="0"/>
                  </a:rPr>
                  <a:t>VIOLENT   XTREMISM IN AMERIC</a:t>
                </a:r>
              </a:p>
            </p:txBody>
          </p:sp>
          <p:sp>
            <p:nvSpPr>
              <p:cNvPr id="54" name="TextBox 53">
                <a:extLst>
                  <a:ext uri="{FF2B5EF4-FFF2-40B4-BE49-F238E27FC236}">
                    <a16:creationId xmlns:a16="http://schemas.microsoft.com/office/drawing/2014/main" id="{6E1B0C8E-7092-9948-A57A-C4DD9729638B}"/>
                  </a:ext>
                </a:extLst>
              </p:cNvPr>
              <p:cNvSpPr txBox="1"/>
              <p:nvPr/>
            </p:nvSpPr>
            <p:spPr>
              <a:xfrm rot="257910">
                <a:off x="3128441" y="-3461195"/>
                <a:ext cx="887293"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4800" b="1" spc="600">
                    <a:solidFill>
                      <a:schemeClr val="bg1"/>
                    </a:solidFill>
                    <a:latin typeface="Times New Roman" panose="02020603050405020304" pitchFamily="18" charset="0"/>
                    <a:cs typeface="Times New Roman" panose="02020603050405020304" pitchFamily="18" charset="0"/>
                  </a:rPr>
                  <a:t>E</a:t>
                </a:r>
                <a:endParaRPr lang="en-US" sz="4800">
                  <a:solidFill>
                    <a:schemeClr val="bg1"/>
                  </a:solidFill>
                </a:endParaRPr>
              </a:p>
            </p:txBody>
          </p:sp>
        </p:grpSp>
        <p:pic>
          <p:nvPicPr>
            <p:cNvPr id="48" name="Picture 47">
              <a:extLst>
                <a:ext uri="{FF2B5EF4-FFF2-40B4-BE49-F238E27FC236}">
                  <a16:creationId xmlns:a16="http://schemas.microsoft.com/office/drawing/2014/main" id="{574E0CD9-F49E-5043-A871-2055E90FEE48}"/>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7001" y="291479"/>
              <a:ext cx="911437" cy="84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TextBox 57">
              <a:extLst>
                <a:ext uri="{FF2B5EF4-FFF2-40B4-BE49-F238E27FC236}">
                  <a16:creationId xmlns:a16="http://schemas.microsoft.com/office/drawing/2014/main" id="{5F16CE6B-4CEB-9E4E-9CFA-E375A11DC52E}"/>
                </a:ext>
              </a:extLst>
            </p:cNvPr>
            <p:cNvSpPr txBox="1"/>
            <p:nvPr/>
          </p:nvSpPr>
          <p:spPr>
            <a:xfrm rot="20923590">
              <a:off x="11250240" y="1412499"/>
              <a:ext cx="868401"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4800" b="1" spc="600">
                  <a:solidFill>
                    <a:schemeClr val="bg1"/>
                  </a:solidFill>
                  <a:latin typeface="Times New Roman" panose="02020603050405020304" pitchFamily="18" charset="0"/>
                  <a:cs typeface="Times New Roman" panose="02020603050405020304" pitchFamily="18" charset="0"/>
                </a:rPr>
                <a:t>A</a:t>
              </a:r>
              <a:endParaRPr lang="en-US" sz="4800">
                <a:solidFill>
                  <a:schemeClr val="bg1"/>
                </a:solidFill>
              </a:endParaRPr>
            </a:p>
          </p:txBody>
        </p:sp>
        <p:sp>
          <p:nvSpPr>
            <p:cNvPr id="21" name="TextBox 20">
              <a:extLst>
                <a:ext uri="{FF2B5EF4-FFF2-40B4-BE49-F238E27FC236}">
                  <a16:creationId xmlns:a16="http://schemas.microsoft.com/office/drawing/2014/main" id="{B0121F88-CBF6-8C46-8C2D-F09EAD1F1929}"/>
                </a:ext>
              </a:extLst>
            </p:cNvPr>
            <p:cNvSpPr txBox="1"/>
            <p:nvPr/>
          </p:nvSpPr>
          <p:spPr>
            <a:xfrm>
              <a:off x="466506" y="2381323"/>
              <a:ext cx="3991927" cy="523220"/>
            </a:xfrm>
            <a:prstGeom prst="rect">
              <a:avLst/>
            </a:prstGeom>
            <a:noFill/>
          </p:spPr>
          <p:txBody>
            <a:bodyPr wrap="none" rtlCol="0">
              <a:spAutoFit/>
            </a:bodyPr>
            <a:lstStyle/>
            <a:p>
              <a:pPr algn="r"/>
              <a:r>
                <a:rPr lang="en-US" sz="2800">
                  <a:solidFill>
                    <a:schemeClr val="bg1"/>
                  </a:solidFill>
                  <a:latin typeface="Times New Roman" panose="02020603050405020304" pitchFamily="18" charset="0"/>
                  <a:cs typeface="Times New Roman" panose="02020603050405020304" pitchFamily="18" charset="0"/>
                </a:rPr>
                <a:t>WHAT CAN WE LEARN</a:t>
              </a:r>
            </a:p>
          </p:txBody>
        </p:sp>
        <p:sp>
          <p:nvSpPr>
            <p:cNvPr id="24" name="Rectangle 23">
              <a:extLst>
                <a:ext uri="{FF2B5EF4-FFF2-40B4-BE49-F238E27FC236}">
                  <a16:creationId xmlns:a16="http://schemas.microsoft.com/office/drawing/2014/main" id="{E9685F3A-3465-C147-B73B-3FD17062CE61}"/>
                </a:ext>
              </a:extLst>
            </p:cNvPr>
            <p:cNvSpPr/>
            <p:nvPr/>
          </p:nvSpPr>
          <p:spPr>
            <a:xfrm>
              <a:off x="6052263" y="2366624"/>
              <a:ext cx="5562870" cy="523220"/>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FROM FIRST-HAND ACCOUNTS?</a:t>
              </a:r>
            </a:p>
          </p:txBody>
        </p:sp>
      </p:grpSp>
      <p:sp>
        <p:nvSpPr>
          <p:cNvPr id="27" name="Rectangle 26">
            <a:extLst>
              <a:ext uri="{FF2B5EF4-FFF2-40B4-BE49-F238E27FC236}">
                <a16:creationId xmlns:a16="http://schemas.microsoft.com/office/drawing/2014/main" id="{79965044-FA38-0E43-B317-134E82BCDACD}"/>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5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E92E9-43A9-814B-B41F-6E9657DA7334}"/>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6228" y="-1"/>
            <a:ext cx="12139334" cy="6891337"/>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4185200" y="219446"/>
            <a:ext cx="3863558"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Mental Health</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0"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17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78416" y="758055"/>
            <a:ext cx="1633781"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Risk/Contributing </a:t>
            </a:r>
          </a:p>
          <a:p>
            <a:pPr algn="ctr"/>
            <a:r>
              <a:rPr lang="en-US" sz="1400" b="1">
                <a:solidFill>
                  <a:schemeClr val="bg1"/>
                </a:solidFill>
                <a:latin typeface="Times New Roman" panose="02020603050405020304" pitchFamily="18" charset="0"/>
                <a:cs typeface="Times New Roman" panose="02020603050405020304" pitchFamily="18" charset="0"/>
              </a:rPr>
              <a:t>Factors</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048519" y="1983458"/>
            <a:ext cx="8484501" cy="2182257"/>
            <a:chOff x="2128499" y="2571294"/>
            <a:chExt cx="8484501"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128499" y="2571294"/>
              <a:ext cx="8201284" cy="2097558"/>
              <a:chOff x="2011257" y="2051546"/>
              <a:chExt cx="8201284"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011257" y="2459660"/>
                <a:ext cx="8201284" cy="1323439"/>
              </a:xfrm>
              <a:prstGeom prst="rect">
                <a:avLst/>
              </a:prstGeom>
              <a:noFill/>
            </p:spPr>
            <p:txBody>
              <a:bodyPr wrap="square" rtlCol="0">
                <a:spAutoFit/>
              </a:bodyPr>
              <a:lstStyle/>
              <a:p>
                <a:pPr algn="ctr"/>
                <a:r>
                  <a:rPr lang="en-US" sz="3200" i="1">
                    <a:solidFill>
                      <a:schemeClr val="bg1"/>
                    </a:solidFill>
                    <a:latin typeface="Franklin Gothic Book" panose="020B0503020102020204" pitchFamily="34" charset="0"/>
                  </a:rPr>
                  <a:t>I </a:t>
                </a:r>
                <a:r>
                  <a:rPr lang="en-US" sz="2400" i="1">
                    <a:solidFill>
                      <a:schemeClr val="bg1"/>
                    </a:solidFill>
                    <a:latin typeface="Franklin Gothic Book" panose="020B0503020102020204" pitchFamily="34" charset="0"/>
                  </a:rPr>
                  <a:t>also have a learning disorder. . . . The military won’t </a:t>
                </a:r>
              </a:p>
              <a:p>
                <a:pPr algn="ctr"/>
                <a:r>
                  <a:rPr lang="en-US" sz="2400" i="1">
                    <a:solidFill>
                      <a:schemeClr val="bg1"/>
                    </a:solidFill>
                    <a:latin typeface="Franklin Gothic Book" panose="020B0503020102020204" pitchFamily="34" charset="0"/>
                  </a:rPr>
                  <a:t>take me. Like, I’ve been denied numerous jobs. . . . That’s, like, something I’ve always struggled with in my life</a:t>
                </a:r>
                <a:r>
                  <a:rPr lang="en-US" sz="2400">
                    <a:solidFill>
                      <a:schemeClr val="bg1"/>
                    </a:solidFill>
                    <a:latin typeface="Franklin Gothic Book" panose="020B0503020102020204" pitchFamily="34" charset="0"/>
                  </a:rPr>
                  <a:t>.</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90098" y="5238337"/>
              <a:ext cx="8344958" cy="769441"/>
            </a:xfrm>
            <a:prstGeom prst="rect">
              <a:avLst/>
            </a:prstGeom>
            <a:noFill/>
          </p:spPr>
          <p:txBody>
            <a:bodyPr wrap="square" rtlCol="0">
              <a:spAutoFit/>
            </a:bodyPr>
            <a:lstStyle/>
            <a:p>
              <a:r>
                <a:rPr lang="en-US" sz="2200">
                  <a:latin typeface="Franklin Gothic Book" panose="020B0503020102020204" pitchFamily="34" charset="0"/>
                </a:rPr>
                <a:t>Those who cited mental health challenges as a driver noted that they have been </a:t>
              </a:r>
              <a:r>
                <a:rPr lang="en-US" sz="2200" b="1">
                  <a:solidFill>
                    <a:schemeClr val="accent2">
                      <a:lumMod val="75000"/>
                    </a:schemeClr>
                  </a:solidFill>
                  <a:latin typeface="Franklin Gothic Demi" panose="020B0603020102020204" pitchFamily="34" charset="0"/>
                </a:rPr>
                <a:t>dealing with such challenges throughout their lives</a:t>
              </a:r>
            </a:p>
          </p:txBody>
        </p:sp>
      </p:grpSp>
      <p:pic>
        <p:nvPicPr>
          <p:cNvPr id="7" name="Picture 6">
            <a:extLst>
              <a:ext uri="{FF2B5EF4-FFF2-40B4-BE49-F238E27FC236}">
                <a16:creationId xmlns:a16="http://schemas.microsoft.com/office/drawing/2014/main" id="{165332AB-0A74-9F4D-8878-DBAB9B574B6F}"/>
              </a:ext>
            </a:extLst>
          </p:cNvPr>
          <p:cNvPicPr>
            <a:picLocks noChangeAspect="1"/>
          </p:cNvPicPr>
          <p:nvPr/>
        </p:nvPicPr>
        <p:blipFill rotWithShape="1">
          <a:blip r:embed="rId8" cstate="email">
            <a:duotone>
              <a:schemeClr val="accent2">
                <a:shade val="45000"/>
                <a:satMod val="135000"/>
              </a:schemeClr>
              <a:prstClr val="white"/>
            </a:duotone>
            <a:alphaModFix amt="85000"/>
            <a:extLst>
              <a:ext uri="{28A0092B-C50C-407E-A947-70E740481C1C}">
                <a14:useLocalDpi xmlns:a14="http://schemas.microsoft.com/office/drawing/2010/main"/>
              </a:ext>
            </a:extLst>
          </a:blip>
          <a:srcRect b="13887"/>
          <a:stretch/>
        </p:blipFill>
        <p:spPr>
          <a:xfrm>
            <a:off x="1272729" y="5037760"/>
            <a:ext cx="1233472" cy="1062185"/>
          </a:xfrm>
          <a:prstGeom prst="rect">
            <a:avLst/>
          </a:prstGeom>
        </p:spPr>
      </p:pic>
      <p:sp>
        <p:nvSpPr>
          <p:cNvPr id="23" name="TextBox 22">
            <a:extLst>
              <a:ext uri="{FF2B5EF4-FFF2-40B4-BE49-F238E27FC236}">
                <a16:creationId xmlns:a16="http://schemas.microsoft.com/office/drawing/2014/main" id="{B1C37961-B3B8-BC48-997C-6A1076D00F81}"/>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sp>
        <p:nvSpPr>
          <p:cNvPr id="2" name="Slide Number Placeholder 1">
            <a:extLst>
              <a:ext uri="{FF2B5EF4-FFF2-40B4-BE49-F238E27FC236}">
                <a16:creationId xmlns:a16="http://schemas.microsoft.com/office/drawing/2014/main" id="{8BFE1890-A105-FB45-8F26-52EF96029EF2}"/>
              </a:ext>
            </a:extLst>
          </p:cNvPr>
          <p:cNvSpPr>
            <a:spLocks noGrp="1"/>
          </p:cNvSpPr>
          <p:nvPr>
            <p:ph type="sldNum" sz="quarter" idx="12"/>
          </p:nvPr>
        </p:nvSpPr>
        <p:spPr/>
        <p:txBody>
          <a:bodyPr/>
          <a:lstStyle/>
          <a:p>
            <a:fld id="{2D353DAF-B8F6-AF49-88EC-52D105AD3680}" type="slidenum">
              <a:rPr lang="en-US" smtClean="0"/>
              <a:t>10</a:t>
            </a:fld>
            <a:endParaRPr lang="en-US"/>
          </a:p>
        </p:txBody>
      </p:sp>
      <p:pic>
        <p:nvPicPr>
          <p:cNvPr id="28" name="Picture 27">
            <a:extLst>
              <a:ext uri="{FF2B5EF4-FFF2-40B4-BE49-F238E27FC236}">
                <a16:creationId xmlns:a16="http://schemas.microsoft.com/office/drawing/2014/main" id="{1FCE0C09-D8F9-A842-830A-28A992B29E9A}"/>
              </a:ext>
            </a:extLst>
          </p:cNvPr>
          <p:cNvPicPr>
            <a:picLocks noChangeAspect="1"/>
          </p:cNvPicPr>
          <p:nvPr/>
        </p:nvPicPr>
        <p:blipFill rotWithShape="1">
          <a:blip r:embed="rId9" cstate="email">
            <a:alphaModFix amt="85000"/>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614940" y="371274"/>
            <a:ext cx="407394" cy="352305"/>
          </a:xfrm>
          <a:prstGeom prst="rect">
            <a:avLst/>
          </a:prstGeom>
        </p:spPr>
      </p:pic>
    </p:spTree>
    <p:extLst>
      <p:ext uri="{BB962C8B-B14F-4D97-AF65-F5344CB8AC3E}">
        <p14:creationId xmlns:p14="http://schemas.microsoft.com/office/powerpoint/2010/main" val="69997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3A3EB3-DA5F-004D-95EE-6FF3242168DA}"/>
              </a:ext>
            </a:extLst>
          </p:cNvPr>
          <p:cNvPicPr>
            <a:picLocks noChangeAspect="1"/>
          </p:cNvPicPr>
          <p:nvPr/>
        </p:nvPicPr>
        <p:blipFill>
          <a:blip r:embed="rId3">
            <a:duotone>
              <a:prstClr val="black"/>
              <a:schemeClr val="accent2">
                <a:tint val="45000"/>
                <a:satMod val="400000"/>
              </a:schemeClr>
            </a:duotone>
          </a:blip>
          <a:stretch>
            <a:fillRect/>
          </a:stretch>
        </p:blipFill>
        <p:spPr>
          <a:xfrm>
            <a:off x="57116" y="36575"/>
            <a:ext cx="12093044" cy="6718301"/>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4209253" y="219446"/>
            <a:ext cx="3815468" cy="707886"/>
          </a:xfrm>
          <a:prstGeom prst="rect">
            <a:avLst/>
          </a:prstGeom>
          <a:noFill/>
        </p:spPr>
        <p:txBody>
          <a:bodyPr wrap="none" rtlCol="0">
            <a:spAutoFit/>
          </a:bodyPr>
          <a:lstStyle/>
          <a:p>
            <a:pPr algn="ctr"/>
            <a:r>
              <a:rPr lang="en-US" sz="4000" b="1" spc="300" dirty="0">
                <a:solidFill>
                  <a:schemeClr val="bg1"/>
                </a:solidFill>
                <a:latin typeface="Times New Roman" panose="02020603050405020304" pitchFamily="18" charset="0"/>
                <a:cs typeface="Times New Roman" panose="02020603050405020304" pitchFamily="18" charset="0"/>
              </a:rPr>
              <a:t>Social Factors</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0"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16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78416" y="758055"/>
            <a:ext cx="1633781"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Risk/Contributing </a:t>
            </a:r>
          </a:p>
          <a:p>
            <a:pPr algn="ctr"/>
            <a:r>
              <a:rPr lang="en-US" sz="1400" b="1">
                <a:solidFill>
                  <a:schemeClr val="bg1"/>
                </a:solidFill>
                <a:latin typeface="Times New Roman" panose="02020603050405020304" pitchFamily="18" charset="0"/>
                <a:cs typeface="Times New Roman" panose="02020603050405020304" pitchFamily="18" charset="0"/>
              </a:rPr>
              <a:t>Factors</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311178" cy="2470447"/>
            <a:chOff x="2416378" y="2571294"/>
            <a:chExt cx="8311178" cy="247044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7968576" cy="2097558"/>
              <a:chOff x="2299136" y="2051546"/>
              <a:chExt cx="7968576"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06955" y="2509684"/>
                <a:ext cx="7960757" cy="1446550"/>
              </a:xfrm>
              <a:prstGeom prst="rect">
                <a:avLst/>
              </a:prstGeom>
              <a:noFill/>
            </p:spPr>
            <p:txBody>
              <a:bodyPr wrap="square" rtlCol="0">
                <a:spAutoFit/>
              </a:bodyPr>
              <a:lstStyle/>
              <a:p>
                <a:pPr algn="ctr"/>
                <a:r>
                  <a:rPr lang="en-US" sz="2200" i="1">
                    <a:solidFill>
                      <a:schemeClr val="bg1"/>
                    </a:solidFill>
                    <a:latin typeface="Franklin Gothic Book" panose="020B0503020102020204" pitchFamily="34" charset="0"/>
                  </a:rPr>
                  <a:t>I always think that a lot of racism…is not even from some white people but from other minority groups for being [South Asian], for being Muslim. Things that I didn’t even choose but I was, you know? But I was…hated for those things.</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sp>
          <p:nvSpPr>
            <p:cNvPr id="31" name="TextBox 30">
              <a:extLst>
                <a:ext uri="{FF2B5EF4-FFF2-40B4-BE49-F238E27FC236}">
                  <a16:creationId xmlns:a16="http://schemas.microsoft.com/office/drawing/2014/main" id="{E76D2793-D3B6-C540-88D2-CA5C31754A80}"/>
                </a:ext>
              </a:extLst>
            </p:cNvPr>
            <p:cNvSpPr txBox="1"/>
            <p:nvPr/>
          </p:nvSpPr>
          <p:spPr>
            <a:xfrm>
              <a:off x="6982172" y="4703187"/>
              <a:ext cx="3745384"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Islamic extremist, RAND interview</a:t>
              </a:r>
            </a:p>
          </p:txBody>
        </p:sp>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90098" y="5238337"/>
              <a:ext cx="8344958" cy="769441"/>
            </a:xfrm>
            <a:prstGeom prst="rect">
              <a:avLst/>
            </a:prstGeom>
            <a:noFill/>
          </p:spPr>
          <p:txBody>
            <a:bodyPr wrap="square" rtlCol="0">
              <a:spAutoFit/>
            </a:bodyPr>
            <a:lstStyle/>
            <a:p>
              <a:r>
                <a:rPr lang="en-US" sz="2200" b="1">
                  <a:solidFill>
                    <a:schemeClr val="accent2">
                      <a:lumMod val="75000"/>
                    </a:schemeClr>
                  </a:solidFill>
                  <a:latin typeface="Franklin Gothic Demi" panose="020B0603020102020204" pitchFamily="34" charset="0"/>
                </a:rPr>
                <a:t>Victimization, stigmatization, or marginalization </a:t>
              </a:r>
              <a:r>
                <a:rPr lang="en-US" sz="2200">
                  <a:latin typeface="Franklin Gothic Book" panose="020B0503020102020204" pitchFamily="34" charset="0"/>
                </a:rPr>
                <a:t>affected interviewees in this group, especially when growing up</a:t>
              </a:r>
              <a:endParaRPr lang="en-US" sz="2200" b="1">
                <a:solidFill>
                  <a:schemeClr val="accent2">
                    <a:lumMod val="75000"/>
                  </a:schemeClr>
                </a:solidFill>
                <a:latin typeface="Franklin Gothic Book" panose="020B0503020102020204" pitchFamily="34" charset="0"/>
              </a:endParaRPr>
            </a:p>
          </p:txBody>
        </p:sp>
      </p:grpSp>
      <p:pic>
        <p:nvPicPr>
          <p:cNvPr id="15" name="Picture 14">
            <a:extLst>
              <a:ext uri="{FF2B5EF4-FFF2-40B4-BE49-F238E27FC236}">
                <a16:creationId xmlns:a16="http://schemas.microsoft.com/office/drawing/2014/main" id="{E218B7CA-2AE3-C040-AF37-E28EF0EFF505}"/>
              </a:ext>
            </a:extLst>
          </p:cNvPr>
          <p:cNvPicPr>
            <a:picLocks noChangeAspect="1"/>
          </p:cNvPicPr>
          <p:nvPr/>
        </p:nvPicPr>
        <p:blipFill rotWithShape="1">
          <a:blip r:embed="rId8" cstate="email">
            <a:duotone>
              <a:schemeClr val="accent2">
                <a:shade val="45000"/>
                <a:satMod val="135000"/>
              </a:schemeClr>
              <a:prstClr val="white"/>
            </a:duotone>
            <a:alphaModFix amt="85000"/>
            <a:extLst>
              <a:ext uri="{28A0092B-C50C-407E-A947-70E740481C1C}">
                <a14:useLocalDpi xmlns:a14="http://schemas.microsoft.com/office/drawing/2010/main"/>
              </a:ext>
            </a:extLst>
          </a:blip>
          <a:srcRect b="15910"/>
          <a:stretch/>
        </p:blipFill>
        <p:spPr>
          <a:xfrm>
            <a:off x="1304134" y="5175615"/>
            <a:ext cx="1121337" cy="942941"/>
          </a:xfrm>
          <a:prstGeom prst="rect">
            <a:avLst/>
          </a:prstGeom>
        </p:spPr>
      </p:pic>
      <p:sp>
        <p:nvSpPr>
          <p:cNvPr id="2" name="Slide Number Placeholder 1">
            <a:extLst>
              <a:ext uri="{FF2B5EF4-FFF2-40B4-BE49-F238E27FC236}">
                <a16:creationId xmlns:a16="http://schemas.microsoft.com/office/drawing/2014/main" id="{FAEAEA6A-D835-3F48-878A-C80ECB95A0CB}"/>
              </a:ext>
            </a:extLst>
          </p:cNvPr>
          <p:cNvSpPr>
            <a:spLocks noGrp="1"/>
          </p:cNvSpPr>
          <p:nvPr>
            <p:ph type="sldNum" sz="quarter" idx="12"/>
          </p:nvPr>
        </p:nvSpPr>
        <p:spPr/>
        <p:txBody>
          <a:bodyPr/>
          <a:lstStyle/>
          <a:p>
            <a:fld id="{2D353DAF-B8F6-AF49-88EC-52D105AD3680}" type="slidenum">
              <a:rPr lang="en-US" smtClean="0"/>
              <a:t>11</a:t>
            </a:fld>
            <a:endParaRPr lang="en-US"/>
          </a:p>
        </p:txBody>
      </p:sp>
      <p:pic>
        <p:nvPicPr>
          <p:cNvPr id="24" name="Picture 23">
            <a:extLst>
              <a:ext uri="{FF2B5EF4-FFF2-40B4-BE49-F238E27FC236}">
                <a16:creationId xmlns:a16="http://schemas.microsoft.com/office/drawing/2014/main" id="{29A56FC9-FE6B-BC4C-A263-8D066BE625CE}"/>
              </a:ext>
            </a:extLst>
          </p:cNvPr>
          <p:cNvPicPr>
            <a:picLocks noChangeAspect="1"/>
          </p:cNvPicPr>
          <p:nvPr/>
        </p:nvPicPr>
        <p:blipFill rotWithShape="1">
          <a:blip r:embed="rId9" cstate="email">
            <a:alphaModFix amt="85000"/>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614940" y="371274"/>
            <a:ext cx="407394" cy="352305"/>
          </a:xfrm>
          <a:prstGeom prst="rect">
            <a:avLst/>
          </a:prstGeom>
        </p:spPr>
      </p:pic>
    </p:spTree>
    <p:extLst>
      <p:ext uri="{BB962C8B-B14F-4D97-AF65-F5344CB8AC3E}">
        <p14:creationId xmlns:p14="http://schemas.microsoft.com/office/powerpoint/2010/main" val="36662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A396C-D145-634A-B3E7-E2A090B0BBB5}"/>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48577"/>
            <a:ext cx="12122481" cy="672690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63362" y="-124207"/>
            <a:ext cx="12318724" cy="6943725"/>
          </a:xfrm>
          <a:prstGeom prst="rect">
            <a:avLst/>
          </a:prstGeom>
        </p:spPr>
      </p:pic>
      <p:sp>
        <p:nvSpPr>
          <p:cNvPr id="65" name="Rectangle 64">
            <a:extLst>
              <a:ext uri="{FF2B5EF4-FFF2-40B4-BE49-F238E27FC236}">
                <a16:creationId xmlns:a16="http://schemas.microsoft.com/office/drawing/2014/main" id="{9CEBA673-90DE-7E48-ABF4-BDE3F3E0863C}"/>
              </a:ext>
            </a:extLst>
          </p:cNvPr>
          <p:cNvSpPr/>
          <p:nvPr/>
        </p:nvSpPr>
        <p:spPr>
          <a:xfrm>
            <a:off x="256032" y="3429702"/>
            <a:ext cx="11612880" cy="890847"/>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D8D334D-71DB-7945-923C-1D1A675777CC}"/>
              </a:ext>
            </a:extLst>
          </p:cNvPr>
          <p:cNvSpPr txBox="1"/>
          <p:nvPr/>
        </p:nvSpPr>
        <p:spPr>
          <a:xfrm>
            <a:off x="4311700" y="219446"/>
            <a:ext cx="356860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Key Findings</a:t>
            </a:r>
          </a:p>
        </p:txBody>
      </p:sp>
      <p:sp>
        <p:nvSpPr>
          <p:cNvPr id="49" name="TextBox 48">
            <a:extLst>
              <a:ext uri="{FF2B5EF4-FFF2-40B4-BE49-F238E27FC236}">
                <a16:creationId xmlns:a16="http://schemas.microsoft.com/office/drawing/2014/main" id="{42A65D13-3733-284B-8B1D-D2AC9A249E3D}"/>
              </a:ext>
            </a:extLst>
          </p:cNvPr>
          <p:cNvSpPr txBox="1"/>
          <p:nvPr/>
        </p:nvSpPr>
        <p:spPr>
          <a:xfrm flipH="1">
            <a:off x="6613773" y="3644293"/>
            <a:ext cx="2132146" cy="461665"/>
          </a:xfrm>
          <a:prstGeom prst="rect">
            <a:avLst/>
          </a:prstGeom>
          <a:noFill/>
        </p:spPr>
        <p:txBody>
          <a:bodyPr wrap="squar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Exiting</a:t>
            </a:r>
          </a:p>
        </p:txBody>
      </p:sp>
      <p:sp>
        <p:nvSpPr>
          <p:cNvPr id="57" name="TextBox 56">
            <a:extLst>
              <a:ext uri="{FF2B5EF4-FFF2-40B4-BE49-F238E27FC236}">
                <a16:creationId xmlns:a16="http://schemas.microsoft.com/office/drawing/2014/main" id="{D4835695-BF61-6B4C-A8B9-E805C4B0890F}"/>
              </a:ext>
            </a:extLst>
          </p:cNvPr>
          <p:cNvSpPr txBox="1"/>
          <p:nvPr/>
        </p:nvSpPr>
        <p:spPr>
          <a:xfrm>
            <a:off x="760593" y="3459627"/>
            <a:ext cx="2674129" cy="830997"/>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Risk/Contributing </a:t>
            </a:r>
          </a:p>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Factors</a:t>
            </a:r>
          </a:p>
        </p:txBody>
      </p:sp>
      <p:pic>
        <p:nvPicPr>
          <p:cNvPr id="56" name="Picture 55">
            <a:extLst>
              <a:ext uri="{FF2B5EF4-FFF2-40B4-BE49-F238E27FC236}">
                <a16:creationId xmlns:a16="http://schemas.microsoft.com/office/drawing/2014/main" id="{EC3501B4-D5CB-8343-BEBF-A271F1353D9D}"/>
              </a:ext>
            </a:extLst>
          </p:cNvPr>
          <p:cNvPicPr>
            <a:picLocks noChangeAspect="1"/>
          </p:cNvPicPr>
          <p:nvPr/>
        </p:nvPicPr>
        <p:blipFill rotWithShape="1">
          <a:blip r:embed="rId5" cstate="email">
            <a:alphaModFix amt="85000"/>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1551287" y="2616418"/>
            <a:ext cx="873285" cy="755198"/>
          </a:xfrm>
          <a:prstGeom prst="rect">
            <a:avLst/>
          </a:prstGeom>
        </p:spPr>
      </p:pic>
      <p:sp>
        <p:nvSpPr>
          <p:cNvPr id="62" name="TextBox 61">
            <a:extLst>
              <a:ext uri="{FF2B5EF4-FFF2-40B4-BE49-F238E27FC236}">
                <a16:creationId xmlns:a16="http://schemas.microsoft.com/office/drawing/2014/main" id="{5FB58381-82C7-DB41-9645-9B479A6DB5FD}"/>
              </a:ext>
            </a:extLst>
          </p:cNvPr>
          <p:cNvSpPr txBox="1"/>
          <p:nvPr/>
        </p:nvSpPr>
        <p:spPr>
          <a:xfrm>
            <a:off x="9492348" y="3644293"/>
            <a:ext cx="1568057" cy="461665"/>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Mitigation</a:t>
            </a:r>
          </a:p>
        </p:txBody>
      </p:sp>
      <p:pic>
        <p:nvPicPr>
          <p:cNvPr id="61" name="Picture 60">
            <a:extLst>
              <a:ext uri="{FF2B5EF4-FFF2-40B4-BE49-F238E27FC236}">
                <a16:creationId xmlns:a16="http://schemas.microsoft.com/office/drawing/2014/main" id="{40761101-6942-B24B-B7A9-58D3854AF87A}"/>
              </a:ext>
            </a:extLst>
          </p:cNvPr>
          <p:cNvPicPr>
            <a:picLocks noChangeAspect="1"/>
          </p:cNvPicPr>
          <p:nvPr/>
        </p:nvPicPr>
        <p:blipFill rotWithShape="1">
          <a:blip r:embed="rId7" cstate="email">
            <a:alphaModFix amt="85000"/>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16396"/>
          <a:stretch/>
        </p:blipFill>
        <p:spPr>
          <a:xfrm>
            <a:off x="9737706" y="2564190"/>
            <a:ext cx="1066423" cy="891572"/>
          </a:xfrm>
          <a:prstGeom prst="rect">
            <a:avLst/>
          </a:prstGeom>
        </p:spPr>
      </p:pic>
      <p:sp>
        <p:nvSpPr>
          <p:cNvPr id="68" name="Striped Right Arrow 67">
            <a:extLst>
              <a:ext uri="{FF2B5EF4-FFF2-40B4-BE49-F238E27FC236}">
                <a16:creationId xmlns:a16="http://schemas.microsoft.com/office/drawing/2014/main" id="{1445474D-5EF9-1242-A5DA-320B9E766601}"/>
              </a:ext>
            </a:extLst>
          </p:cNvPr>
          <p:cNvSpPr/>
          <p:nvPr/>
        </p:nvSpPr>
        <p:spPr>
          <a:xfrm rot="10800000">
            <a:off x="6935147" y="2836227"/>
            <a:ext cx="744699" cy="405248"/>
          </a:xfrm>
          <a:prstGeom prst="stripedRightArrow">
            <a:avLst/>
          </a:prstGeom>
          <a:solidFill>
            <a:schemeClr val="tx1">
              <a:lumMod val="50000"/>
              <a:lumOff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937EB3F-E47E-0443-9315-7652478E9C11}"/>
              </a:ext>
            </a:extLst>
          </p:cNvPr>
          <p:cNvGrpSpPr/>
          <p:nvPr/>
        </p:nvGrpSpPr>
        <p:grpSpPr>
          <a:xfrm>
            <a:off x="7179308" y="2625189"/>
            <a:ext cx="765822" cy="811247"/>
            <a:chOff x="4629500" y="2877865"/>
            <a:chExt cx="765822" cy="811247"/>
          </a:xfrm>
          <a:solidFill>
            <a:schemeClr val="tx1">
              <a:lumMod val="50000"/>
              <a:lumOff val="50000"/>
            </a:schemeClr>
          </a:solidFill>
        </p:grpSpPr>
        <p:sp>
          <p:nvSpPr>
            <p:cNvPr id="70" name="Rectangle 69">
              <a:extLst>
                <a:ext uri="{FF2B5EF4-FFF2-40B4-BE49-F238E27FC236}">
                  <a16:creationId xmlns:a16="http://schemas.microsoft.com/office/drawing/2014/main" id="{B41A4483-5475-5D44-B345-97ED53972DCC}"/>
                </a:ext>
              </a:extLst>
            </p:cNvPr>
            <p:cNvSpPr/>
            <p:nvPr/>
          </p:nvSpPr>
          <p:spPr>
            <a:xfrm>
              <a:off x="5272653" y="2877865"/>
              <a:ext cx="122669" cy="801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5077EDA-DAA1-5F40-8BC3-07906440A6AF}"/>
                </a:ext>
              </a:extLst>
            </p:cNvPr>
            <p:cNvSpPr/>
            <p:nvPr/>
          </p:nvSpPr>
          <p:spPr>
            <a:xfrm rot="16200000">
              <a:off x="4909043" y="2605121"/>
              <a:ext cx="82376" cy="641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2192647-A6F4-8046-8AA0-534F7BD9EB55}"/>
                </a:ext>
              </a:extLst>
            </p:cNvPr>
            <p:cNvSpPr/>
            <p:nvPr/>
          </p:nvSpPr>
          <p:spPr>
            <a:xfrm rot="16200000">
              <a:off x="4914237" y="3327193"/>
              <a:ext cx="82376" cy="641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3EF53280-7C05-1143-B334-00126FE583D5}"/>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A34D870-F2A7-A54B-90F6-56B7CD94B1B9}"/>
              </a:ext>
            </a:extLst>
          </p:cNvPr>
          <p:cNvSpPr txBox="1"/>
          <p:nvPr/>
        </p:nvSpPr>
        <p:spPr>
          <a:xfrm>
            <a:off x="4149487" y="3459627"/>
            <a:ext cx="1527982" cy="830997"/>
          </a:xfrm>
          <a:prstGeom prst="rect">
            <a:avLst/>
          </a:prstGeom>
          <a:noFill/>
        </p:spPr>
        <p:txBody>
          <a:bodyPr wrap="non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Pathways </a:t>
            </a:r>
          </a:p>
          <a:p>
            <a:pPr algn="ctr"/>
            <a:r>
              <a:rPr lang="en-US" sz="2400" b="1">
                <a:solidFill>
                  <a:schemeClr val="bg1"/>
                </a:solidFill>
                <a:latin typeface="Times New Roman" panose="02020603050405020304" pitchFamily="18" charset="0"/>
                <a:cs typeface="Times New Roman" panose="02020603050405020304" pitchFamily="18" charset="0"/>
              </a:rPr>
              <a:t>In</a:t>
            </a:r>
          </a:p>
        </p:txBody>
      </p:sp>
      <p:grpSp>
        <p:nvGrpSpPr>
          <p:cNvPr id="25" name="Group 24">
            <a:extLst>
              <a:ext uri="{FF2B5EF4-FFF2-40B4-BE49-F238E27FC236}">
                <a16:creationId xmlns:a16="http://schemas.microsoft.com/office/drawing/2014/main" id="{7164E6E2-0FC9-0241-A504-16208BB7D636}"/>
              </a:ext>
            </a:extLst>
          </p:cNvPr>
          <p:cNvGrpSpPr/>
          <p:nvPr/>
        </p:nvGrpSpPr>
        <p:grpSpPr>
          <a:xfrm>
            <a:off x="4385339" y="2625189"/>
            <a:ext cx="1022340" cy="812224"/>
            <a:chOff x="4385339" y="2625189"/>
            <a:chExt cx="1022340" cy="812224"/>
          </a:xfrm>
        </p:grpSpPr>
        <p:sp>
          <p:nvSpPr>
            <p:cNvPr id="26" name="Striped Right Arrow 25">
              <a:extLst>
                <a:ext uri="{FF2B5EF4-FFF2-40B4-BE49-F238E27FC236}">
                  <a16:creationId xmlns:a16="http://schemas.microsoft.com/office/drawing/2014/main" id="{9683610E-BAE8-374C-9D94-1E9050172C7C}"/>
                </a:ext>
              </a:extLst>
            </p:cNvPr>
            <p:cNvSpPr/>
            <p:nvPr/>
          </p:nvSpPr>
          <p:spPr>
            <a:xfrm>
              <a:off x="4385339" y="2829823"/>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1ABB166-EE14-0B44-981A-AB85050BA095}"/>
                </a:ext>
              </a:extLst>
            </p:cNvPr>
            <p:cNvGrpSpPr/>
            <p:nvPr/>
          </p:nvGrpSpPr>
          <p:grpSpPr>
            <a:xfrm>
              <a:off x="4637184" y="2625189"/>
              <a:ext cx="770495" cy="812224"/>
              <a:chOff x="4637184" y="2884269"/>
              <a:chExt cx="770495" cy="812224"/>
            </a:xfrm>
          </p:grpSpPr>
          <p:sp>
            <p:nvSpPr>
              <p:cNvPr id="28" name="Rectangle 27">
                <a:extLst>
                  <a:ext uri="{FF2B5EF4-FFF2-40B4-BE49-F238E27FC236}">
                    <a16:creationId xmlns:a16="http://schemas.microsoft.com/office/drawing/2014/main" id="{FFA7834A-B0C3-0A49-8F01-0F381F87BF97}"/>
                  </a:ext>
                </a:extLst>
              </p:cNvPr>
              <p:cNvSpPr/>
              <p:nvPr/>
            </p:nvSpPr>
            <p:spPr>
              <a:xfrm>
                <a:off x="5285010" y="2884269"/>
                <a:ext cx="122669" cy="812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3951D5-9423-5E4F-AAFF-5FB219104997}"/>
                  </a:ext>
                </a:extLst>
              </p:cNvPr>
              <p:cNvSpPr/>
              <p:nvPr/>
            </p:nvSpPr>
            <p:spPr>
              <a:xfrm rot="16200000">
                <a:off x="4916727" y="2615470"/>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4276738-2161-B748-B5E4-EC727317AA36}"/>
                  </a:ext>
                </a:extLst>
              </p:cNvPr>
              <p:cNvSpPr/>
              <p:nvPr/>
            </p:nvSpPr>
            <p:spPr>
              <a:xfrm rot="16200000">
                <a:off x="4921921" y="3327193"/>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Slide Number Placeholder 3">
            <a:extLst>
              <a:ext uri="{FF2B5EF4-FFF2-40B4-BE49-F238E27FC236}">
                <a16:creationId xmlns:a16="http://schemas.microsoft.com/office/drawing/2014/main" id="{63C9A243-12E1-1B4D-9554-791B8A9BACBC}"/>
              </a:ext>
            </a:extLst>
          </p:cNvPr>
          <p:cNvSpPr>
            <a:spLocks noGrp="1"/>
          </p:cNvSpPr>
          <p:nvPr>
            <p:ph type="sldNum" sz="quarter" idx="12"/>
          </p:nvPr>
        </p:nvSpPr>
        <p:spPr/>
        <p:txBody>
          <a:bodyPr/>
          <a:lstStyle/>
          <a:p>
            <a:fld id="{2D353DAF-B8F6-AF49-88EC-52D105AD3680}" type="slidenum">
              <a:rPr lang="en-US" smtClean="0"/>
              <a:t>12</a:t>
            </a:fld>
            <a:endParaRPr lang="en-US"/>
          </a:p>
        </p:txBody>
      </p:sp>
    </p:spTree>
    <p:extLst>
      <p:ext uri="{BB962C8B-B14F-4D97-AF65-F5344CB8AC3E}">
        <p14:creationId xmlns:p14="http://schemas.microsoft.com/office/powerpoint/2010/main" val="312913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he inside of a car&#10;&#10;Description automatically generated with medium confidence">
            <a:extLst>
              <a:ext uri="{FF2B5EF4-FFF2-40B4-BE49-F238E27FC236}">
                <a16:creationId xmlns:a16="http://schemas.microsoft.com/office/drawing/2014/main" id="{01196801-1830-B846-B35F-0C64CD023449}"/>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5948" y="-36577"/>
            <a:ext cx="12239171" cy="6887559"/>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3695489" y="219446"/>
            <a:ext cx="4842993"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Reorienting Event</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0"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17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411843" y="758055"/>
            <a:ext cx="966931"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Pathways </a:t>
            </a:r>
          </a:p>
          <a:p>
            <a:pPr algn="ctr"/>
            <a:r>
              <a:rPr lang="en-US" sz="1400" b="1">
                <a:solidFill>
                  <a:schemeClr val="bg1"/>
                </a:solidFill>
                <a:latin typeface="Times New Roman" panose="02020603050405020304" pitchFamily="18" charset="0"/>
                <a:cs typeface="Times New Roman" panose="02020603050405020304" pitchFamily="18" charset="0"/>
              </a:rPr>
              <a:t>In</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014457" cy="2097558"/>
              <a:chOff x="2299136" y="2051546"/>
              <a:chExt cx="8014457"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52836" y="2682833"/>
                <a:ext cx="7960757" cy="1107996"/>
              </a:xfrm>
              <a:prstGeom prst="rect">
                <a:avLst/>
              </a:prstGeom>
              <a:noFill/>
            </p:spPr>
            <p:txBody>
              <a:bodyPr wrap="square" rtlCol="0">
                <a:spAutoFit/>
              </a:bodyPr>
              <a:lstStyle/>
              <a:p>
                <a:pPr algn="ctr"/>
                <a:r>
                  <a:rPr lang="en-US" sz="2200" i="1">
                    <a:solidFill>
                      <a:schemeClr val="bg1"/>
                    </a:solidFill>
                    <a:latin typeface="Franklin Gothic Book" panose="020B0503020102020204" pitchFamily="34" charset="0"/>
                  </a:rPr>
                  <a:t>I kind of got in this mindset of well, what else have</a:t>
                </a:r>
                <a:r>
                  <a:rPr lang="en-US" sz="2200">
                    <a:solidFill>
                      <a:schemeClr val="bg1"/>
                    </a:solidFill>
                    <a:latin typeface="Franklin Gothic Book" panose="020B0503020102020204" pitchFamily="34" charset="0"/>
                  </a:rPr>
                  <a:t> </a:t>
                </a:r>
                <a:r>
                  <a:rPr lang="en-US" sz="2200" i="1">
                    <a:solidFill>
                      <a:schemeClr val="bg1"/>
                    </a:solidFill>
                    <a:latin typeface="Franklin Gothic Book" panose="020B0503020102020204" pitchFamily="34" charset="0"/>
                  </a:rPr>
                  <a:t>I been lied to about? And something about the whole antisocial nature of [the</a:t>
                </a:r>
                <a:r>
                  <a:rPr lang="en-US" sz="2200">
                    <a:solidFill>
                      <a:schemeClr val="bg1"/>
                    </a:solidFill>
                    <a:latin typeface="Franklin Gothic Book" panose="020B0503020102020204" pitchFamily="34" charset="0"/>
                  </a:rPr>
                  <a:t> </a:t>
                </a:r>
                <a:r>
                  <a:rPr lang="en-US" sz="2200" i="1">
                    <a:solidFill>
                      <a:schemeClr val="bg1"/>
                    </a:solidFill>
                    <a:latin typeface="Franklin Gothic Book" panose="020B0503020102020204" pitchFamily="34" charset="0"/>
                  </a:rPr>
                  <a:t>Third Reich] appealed to me…</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90098" y="5131452"/>
              <a:ext cx="8344958" cy="1015663"/>
            </a:xfrm>
            <a:prstGeom prst="rect">
              <a:avLst/>
            </a:prstGeom>
            <a:noFill/>
          </p:spPr>
          <p:txBody>
            <a:bodyPr wrap="square" rtlCol="0">
              <a:spAutoFit/>
            </a:bodyPr>
            <a:lstStyle/>
            <a:p>
              <a:r>
                <a:rPr lang="en-US" sz="2000" b="1">
                  <a:solidFill>
                    <a:schemeClr val="accent2">
                      <a:lumMod val="75000"/>
                    </a:schemeClr>
                  </a:solidFill>
                  <a:latin typeface="Franklin Gothic Demi" panose="020B0603020102020204" pitchFamily="34" charset="0"/>
                </a:rPr>
                <a:t>Dramatic or traumatic life events </a:t>
              </a:r>
              <a:r>
                <a:rPr lang="en-US" sz="2000">
                  <a:latin typeface="Franklin Gothic Book" panose="020B0503020102020204" pitchFamily="34" charset="0"/>
                </a:rPr>
                <a:t>such as a gun possession charge, rejection by the military, a friend’s suicide, and an extended period of unemployment prompted many to reconsider previously-held views.</a:t>
              </a:r>
              <a:endParaRPr lang="en-US" sz="2000" b="1">
                <a:solidFill>
                  <a:schemeClr val="accent2">
                    <a:lumMod val="75000"/>
                  </a:schemeClr>
                </a:solidFill>
                <a:latin typeface="Franklin Gothic Book" panose="020B0503020102020204" pitchFamily="34" charset="0"/>
              </a:endParaRPr>
            </a:p>
          </p:txBody>
        </p:sp>
      </p:grpSp>
      <p:sp>
        <p:nvSpPr>
          <p:cNvPr id="45" name="TextBox 44">
            <a:extLst>
              <a:ext uri="{FF2B5EF4-FFF2-40B4-BE49-F238E27FC236}">
                <a16:creationId xmlns:a16="http://schemas.microsoft.com/office/drawing/2014/main" id="{8ADBCC86-ABFD-054D-AE96-380BF6F4B6A7}"/>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pic>
        <p:nvPicPr>
          <p:cNvPr id="16" name="Picture 15" descr="Shape&#10;&#10;Description automatically generated with low confidence">
            <a:extLst>
              <a:ext uri="{FF2B5EF4-FFF2-40B4-BE49-F238E27FC236}">
                <a16:creationId xmlns:a16="http://schemas.microsoft.com/office/drawing/2014/main" id="{12DF65F2-271F-794E-90A5-D9753F9CB48D}"/>
              </a:ext>
            </a:extLst>
          </p:cNvPr>
          <p:cNvPicPr>
            <a:picLocks noChangeAspect="1"/>
          </p:cNvPicPr>
          <p:nvPr/>
        </p:nvPicPr>
        <p:blipFill>
          <a:blip r:embed="rId8" cstate="email">
            <a:duotone>
              <a:schemeClr val="accent2">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1287615" y="5027047"/>
            <a:ext cx="1233471" cy="1233471"/>
          </a:xfrm>
          <a:prstGeom prst="rect">
            <a:avLst/>
          </a:prstGeom>
        </p:spPr>
      </p:pic>
      <p:sp>
        <p:nvSpPr>
          <p:cNvPr id="2" name="Slide Number Placeholder 1">
            <a:extLst>
              <a:ext uri="{FF2B5EF4-FFF2-40B4-BE49-F238E27FC236}">
                <a16:creationId xmlns:a16="http://schemas.microsoft.com/office/drawing/2014/main" id="{C5C08916-5DEA-3B44-A76C-7139D0FB9A9D}"/>
              </a:ext>
            </a:extLst>
          </p:cNvPr>
          <p:cNvSpPr>
            <a:spLocks noGrp="1"/>
          </p:cNvSpPr>
          <p:nvPr>
            <p:ph type="sldNum" sz="quarter" idx="12"/>
          </p:nvPr>
        </p:nvSpPr>
        <p:spPr/>
        <p:txBody>
          <a:bodyPr/>
          <a:lstStyle/>
          <a:p>
            <a:fld id="{2D353DAF-B8F6-AF49-88EC-52D105AD3680}" type="slidenum">
              <a:rPr lang="en-US" smtClean="0"/>
              <a:t>13</a:t>
            </a:fld>
            <a:endParaRPr lang="en-US"/>
          </a:p>
        </p:txBody>
      </p:sp>
      <p:grpSp>
        <p:nvGrpSpPr>
          <p:cNvPr id="31" name="Group 30">
            <a:extLst>
              <a:ext uri="{FF2B5EF4-FFF2-40B4-BE49-F238E27FC236}">
                <a16:creationId xmlns:a16="http://schemas.microsoft.com/office/drawing/2014/main" id="{7381A18E-13B3-9B40-8060-518AD20A0AA3}"/>
              </a:ext>
            </a:extLst>
          </p:cNvPr>
          <p:cNvGrpSpPr/>
          <p:nvPr/>
        </p:nvGrpSpPr>
        <p:grpSpPr>
          <a:xfrm>
            <a:off x="569134" y="300094"/>
            <a:ext cx="524623" cy="511104"/>
            <a:chOff x="4385339" y="2625189"/>
            <a:chExt cx="1022340" cy="823139"/>
          </a:xfrm>
        </p:grpSpPr>
        <p:sp>
          <p:nvSpPr>
            <p:cNvPr id="32" name="Striped Right Arrow 31">
              <a:extLst>
                <a:ext uri="{FF2B5EF4-FFF2-40B4-BE49-F238E27FC236}">
                  <a16:creationId xmlns:a16="http://schemas.microsoft.com/office/drawing/2014/main" id="{6C81EA9E-929E-914F-9CC6-2A731E662229}"/>
                </a:ext>
              </a:extLst>
            </p:cNvPr>
            <p:cNvSpPr/>
            <p:nvPr/>
          </p:nvSpPr>
          <p:spPr>
            <a:xfrm>
              <a:off x="4385339" y="2829823"/>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54238B3B-B5F0-8043-BF2A-9416F91AC38D}"/>
                </a:ext>
              </a:extLst>
            </p:cNvPr>
            <p:cNvGrpSpPr/>
            <p:nvPr/>
          </p:nvGrpSpPr>
          <p:grpSpPr>
            <a:xfrm>
              <a:off x="4637182" y="2625189"/>
              <a:ext cx="770497" cy="823139"/>
              <a:chOff x="4637182" y="2884269"/>
              <a:chExt cx="770497" cy="823139"/>
            </a:xfrm>
          </p:grpSpPr>
          <p:sp>
            <p:nvSpPr>
              <p:cNvPr id="34" name="Rectangle 33">
                <a:extLst>
                  <a:ext uri="{FF2B5EF4-FFF2-40B4-BE49-F238E27FC236}">
                    <a16:creationId xmlns:a16="http://schemas.microsoft.com/office/drawing/2014/main" id="{6C090335-6221-414A-903C-B08C96374B76}"/>
                  </a:ext>
                </a:extLst>
              </p:cNvPr>
              <p:cNvSpPr/>
              <p:nvPr/>
            </p:nvSpPr>
            <p:spPr>
              <a:xfrm>
                <a:off x="5285010" y="2884269"/>
                <a:ext cx="122669" cy="812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FDE7875-63BD-A541-AEB7-B4DD28533361}"/>
                  </a:ext>
                </a:extLst>
              </p:cNvPr>
              <p:cNvSpPr/>
              <p:nvPr/>
            </p:nvSpPr>
            <p:spPr>
              <a:xfrm rot="16200000">
                <a:off x="4916726" y="2606323"/>
                <a:ext cx="82376" cy="6414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1B0A53E-98B7-0B47-A769-09E4352318E7}"/>
                  </a:ext>
                </a:extLst>
              </p:cNvPr>
              <p:cNvSpPr/>
              <p:nvPr/>
            </p:nvSpPr>
            <p:spPr>
              <a:xfrm rot="16200000">
                <a:off x="4921922" y="3345488"/>
                <a:ext cx="82376" cy="6414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590619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ADFAD-D962-8D4C-A6DB-B50DAEB4332D}"/>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7451" y="-66134"/>
            <a:ext cx="12191719" cy="6858000"/>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4497633" y="219446"/>
            <a:ext cx="3238708"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Propaganda</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1"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22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411843" y="758055"/>
            <a:ext cx="966931"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Pathways </a:t>
            </a:r>
          </a:p>
          <a:p>
            <a:pPr algn="ctr"/>
            <a:r>
              <a:rPr lang="en-US" sz="1400" b="1">
                <a:solidFill>
                  <a:schemeClr val="bg1"/>
                </a:solidFill>
                <a:latin typeface="Times New Roman" panose="02020603050405020304" pitchFamily="18" charset="0"/>
                <a:cs typeface="Times New Roman" panose="02020603050405020304" pitchFamily="18" charset="0"/>
              </a:rPr>
              <a:t>In</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014457" cy="2097558"/>
              <a:chOff x="2299136" y="2051546"/>
              <a:chExt cx="8014457"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52836" y="2682833"/>
                <a:ext cx="7960757" cy="769441"/>
              </a:xfrm>
              <a:prstGeom prst="rect">
                <a:avLst/>
              </a:prstGeom>
              <a:noFill/>
            </p:spPr>
            <p:txBody>
              <a:bodyPr wrap="square" rtlCol="0">
                <a:spAutoFit/>
              </a:bodyPr>
              <a:lstStyle/>
              <a:p>
                <a:pPr algn="ctr"/>
                <a:r>
                  <a:rPr lang="en-US" sz="2200" i="1">
                    <a:solidFill>
                      <a:schemeClr val="bg1"/>
                    </a:solidFill>
                    <a:latin typeface="Franklin Gothic Book" panose="020B0503020102020204" pitchFamily="34" charset="0"/>
                  </a:rPr>
                  <a:t>At the age of 15, I wanted to get to know skinheads, people I only knew from the music. Do they really exist? Where are they?</a:t>
                </a:r>
                <a:r>
                  <a:rPr lang="en-US" sz="2200">
                    <a:solidFill>
                      <a:schemeClr val="bg1"/>
                    </a:solidFill>
                    <a:latin typeface="Franklin Gothic Book" panose="020B0503020102020204" pitchFamily="34" charset="0"/>
                  </a:rPr>
                  <a:t> </a:t>
                </a:r>
                <a:endParaRPr lang="en-US" sz="2200" i="1">
                  <a:solidFill>
                    <a:schemeClr val="bg1"/>
                  </a:solidFill>
                  <a:latin typeface="Franklin Gothic Book" panose="020B0503020102020204" pitchFamily="34" charset="0"/>
                </a:endParaRP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90098" y="5285341"/>
              <a:ext cx="8344958" cy="707886"/>
            </a:xfrm>
            <a:prstGeom prst="rect">
              <a:avLst/>
            </a:prstGeom>
            <a:noFill/>
          </p:spPr>
          <p:txBody>
            <a:bodyPr wrap="square" rtlCol="0">
              <a:spAutoFit/>
            </a:bodyPr>
            <a:lstStyle/>
            <a:p>
              <a:r>
                <a:rPr lang="en-US" sz="2000" b="1">
                  <a:solidFill>
                    <a:schemeClr val="accent2">
                      <a:lumMod val="75000"/>
                    </a:schemeClr>
                  </a:solidFill>
                  <a:latin typeface="Franklin Gothic Demi" panose="020B0603020102020204" pitchFamily="34" charset="0"/>
                </a:rPr>
                <a:t>Online materials, music, and literature </a:t>
              </a:r>
              <a:r>
                <a:rPr lang="en-US" sz="2000">
                  <a:latin typeface="Franklin Gothic Book" panose="020B0503020102020204" pitchFamily="34" charset="0"/>
                </a:rPr>
                <a:t>were cited as especially inspiring radical views among interviewees.</a:t>
              </a:r>
              <a:endParaRPr lang="en-US" sz="2000" b="1">
                <a:solidFill>
                  <a:schemeClr val="accent2">
                    <a:lumMod val="75000"/>
                  </a:schemeClr>
                </a:solidFill>
                <a:latin typeface="Franklin Gothic Book" panose="020B0503020102020204" pitchFamily="34" charset="0"/>
              </a:endParaRPr>
            </a:p>
          </p:txBody>
        </p:sp>
      </p:grpSp>
      <p:sp>
        <p:nvSpPr>
          <p:cNvPr id="45" name="TextBox 44">
            <a:extLst>
              <a:ext uri="{FF2B5EF4-FFF2-40B4-BE49-F238E27FC236}">
                <a16:creationId xmlns:a16="http://schemas.microsoft.com/office/drawing/2014/main" id="{8ADBCC86-ABFD-054D-AE96-380BF6F4B6A7}"/>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pic>
        <p:nvPicPr>
          <p:cNvPr id="31" name="Picture 30">
            <a:extLst>
              <a:ext uri="{FF2B5EF4-FFF2-40B4-BE49-F238E27FC236}">
                <a16:creationId xmlns:a16="http://schemas.microsoft.com/office/drawing/2014/main" id="{C8A6F916-19A4-E149-AB2C-CD8F2D8D1678}"/>
              </a:ext>
            </a:extLst>
          </p:cNvPr>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b="16236"/>
          <a:stretch/>
        </p:blipFill>
        <p:spPr>
          <a:xfrm>
            <a:off x="1528042" y="5327147"/>
            <a:ext cx="745273" cy="624273"/>
          </a:xfrm>
          <a:prstGeom prst="rect">
            <a:avLst/>
          </a:prstGeom>
        </p:spPr>
      </p:pic>
      <p:sp>
        <p:nvSpPr>
          <p:cNvPr id="8" name="Slide Number Placeholder 7">
            <a:extLst>
              <a:ext uri="{FF2B5EF4-FFF2-40B4-BE49-F238E27FC236}">
                <a16:creationId xmlns:a16="http://schemas.microsoft.com/office/drawing/2014/main" id="{068C7945-C53E-E444-8CB7-6C7D17A17EDA}"/>
              </a:ext>
            </a:extLst>
          </p:cNvPr>
          <p:cNvSpPr>
            <a:spLocks noGrp="1"/>
          </p:cNvSpPr>
          <p:nvPr>
            <p:ph type="sldNum" sz="quarter" idx="12"/>
          </p:nvPr>
        </p:nvSpPr>
        <p:spPr/>
        <p:txBody>
          <a:bodyPr/>
          <a:lstStyle/>
          <a:p>
            <a:fld id="{2D353DAF-B8F6-AF49-88EC-52D105AD3680}" type="slidenum">
              <a:rPr lang="en-US" smtClean="0"/>
              <a:t>14</a:t>
            </a:fld>
            <a:endParaRPr lang="en-US"/>
          </a:p>
        </p:txBody>
      </p:sp>
      <p:grpSp>
        <p:nvGrpSpPr>
          <p:cNvPr id="33" name="Group 32">
            <a:extLst>
              <a:ext uri="{FF2B5EF4-FFF2-40B4-BE49-F238E27FC236}">
                <a16:creationId xmlns:a16="http://schemas.microsoft.com/office/drawing/2014/main" id="{6730BBFF-E82C-C74C-8743-1A75D6ABAE2E}"/>
              </a:ext>
            </a:extLst>
          </p:cNvPr>
          <p:cNvGrpSpPr/>
          <p:nvPr/>
        </p:nvGrpSpPr>
        <p:grpSpPr>
          <a:xfrm>
            <a:off x="569134" y="300094"/>
            <a:ext cx="524623" cy="511104"/>
            <a:chOff x="4385339" y="2625189"/>
            <a:chExt cx="1022340" cy="823139"/>
          </a:xfrm>
        </p:grpSpPr>
        <p:sp>
          <p:nvSpPr>
            <p:cNvPr id="34" name="Striped Right Arrow 33">
              <a:extLst>
                <a:ext uri="{FF2B5EF4-FFF2-40B4-BE49-F238E27FC236}">
                  <a16:creationId xmlns:a16="http://schemas.microsoft.com/office/drawing/2014/main" id="{17251C30-661E-4648-88AE-1BD3DCFD0338}"/>
                </a:ext>
              </a:extLst>
            </p:cNvPr>
            <p:cNvSpPr/>
            <p:nvPr/>
          </p:nvSpPr>
          <p:spPr>
            <a:xfrm>
              <a:off x="4385339" y="2829823"/>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4CB59D7E-C78F-0E43-BC18-3699ADF29AEB}"/>
                </a:ext>
              </a:extLst>
            </p:cNvPr>
            <p:cNvGrpSpPr/>
            <p:nvPr/>
          </p:nvGrpSpPr>
          <p:grpSpPr>
            <a:xfrm>
              <a:off x="4637182" y="2625189"/>
              <a:ext cx="770497" cy="823139"/>
              <a:chOff x="4637182" y="2884269"/>
              <a:chExt cx="770497" cy="823139"/>
            </a:xfrm>
          </p:grpSpPr>
          <p:sp>
            <p:nvSpPr>
              <p:cNvPr id="47" name="Rectangle 46">
                <a:extLst>
                  <a:ext uri="{FF2B5EF4-FFF2-40B4-BE49-F238E27FC236}">
                    <a16:creationId xmlns:a16="http://schemas.microsoft.com/office/drawing/2014/main" id="{E246F742-719B-DA45-98A8-69460D31EE7B}"/>
                  </a:ext>
                </a:extLst>
              </p:cNvPr>
              <p:cNvSpPr/>
              <p:nvPr/>
            </p:nvSpPr>
            <p:spPr>
              <a:xfrm>
                <a:off x="5285010" y="2884269"/>
                <a:ext cx="122669" cy="812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BF645C9-3785-6D46-9FBE-5CC08BE9F476}"/>
                  </a:ext>
                </a:extLst>
              </p:cNvPr>
              <p:cNvSpPr/>
              <p:nvPr/>
            </p:nvSpPr>
            <p:spPr>
              <a:xfrm rot="16200000">
                <a:off x="4916726" y="2606323"/>
                <a:ext cx="82376" cy="6414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A1D7809-AD4A-D440-876C-188E8CB88356}"/>
                  </a:ext>
                </a:extLst>
              </p:cNvPr>
              <p:cNvSpPr/>
              <p:nvPr/>
            </p:nvSpPr>
            <p:spPr>
              <a:xfrm rot="16200000">
                <a:off x="4921922" y="3345488"/>
                <a:ext cx="82376" cy="6414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213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56584-46F3-104E-B9EA-2A0A022B42DF}"/>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l="-55" r="-139"/>
          <a:stretch/>
        </p:blipFill>
        <p:spPr>
          <a:xfrm>
            <a:off x="-77451" y="-36576"/>
            <a:ext cx="12318725" cy="7013637"/>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4389593" y="219446"/>
            <a:ext cx="3454793"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Social Bonds</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2"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14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411843" y="758055"/>
            <a:ext cx="966931"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Pathways </a:t>
            </a:r>
          </a:p>
          <a:p>
            <a:pPr algn="ctr"/>
            <a:r>
              <a:rPr lang="en-US" sz="1400" b="1">
                <a:solidFill>
                  <a:schemeClr val="bg1"/>
                </a:solidFill>
                <a:latin typeface="Times New Roman" panose="02020603050405020304" pitchFamily="18" charset="0"/>
                <a:cs typeface="Times New Roman" panose="02020603050405020304" pitchFamily="18" charset="0"/>
              </a:rPr>
              <a:t>In</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014457" cy="2097558"/>
              <a:chOff x="2299136" y="2051546"/>
              <a:chExt cx="8014457"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52836" y="2584859"/>
                <a:ext cx="7960757" cy="1107996"/>
              </a:xfrm>
              <a:prstGeom prst="rect">
                <a:avLst/>
              </a:prstGeom>
              <a:noFill/>
            </p:spPr>
            <p:txBody>
              <a:bodyPr wrap="square" rtlCol="0">
                <a:spAutoFit/>
              </a:bodyPr>
              <a:lstStyle/>
              <a:p>
                <a:pPr algn="ctr"/>
                <a:r>
                  <a:rPr lang="en-US" sz="2200" i="1">
                    <a:solidFill>
                      <a:schemeClr val="bg1"/>
                    </a:solidFill>
                    <a:latin typeface="Franklin Gothic Book" panose="020B0503020102020204" pitchFamily="34" charset="0"/>
                  </a:rPr>
                  <a:t>I was feeling bullied, you know, until a friend told me, ‘I belong to this organization that is a lobby for people like us, you know – with European backgrounds.</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90098" y="5285341"/>
              <a:ext cx="8344958" cy="707886"/>
            </a:xfrm>
            <a:prstGeom prst="rect">
              <a:avLst/>
            </a:prstGeom>
            <a:noFill/>
          </p:spPr>
          <p:txBody>
            <a:bodyPr wrap="square" rtlCol="0">
              <a:spAutoFit/>
            </a:bodyPr>
            <a:lstStyle/>
            <a:p>
              <a:r>
                <a:rPr lang="en-US" sz="2000">
                  <a:latin typeface="Franklin Gothic Book" panose="020B0503020102020204" pitchFamily="34" charset="0"/>
                </a:rPr>
                <a:t>Interviewees noted extremist beliefs helped them both </a:t>
              </a:r>
              <a:r>
                <a:rPr lang="en-US" sz="2000" b="1">
                  <a:solidFill>
                    <a:schemeClr val="accent2">
                      <a:lumMod val="75000"/>
                    </a:schemeClr>
                  </a:solidFill>
                  <a:latin typeface="Franklin Gothic Demi" panose="020B0603020102020204" pitchFamily="34" charset="0"/>
                </a:rPr>
                <a:t>create and form close bonds </a:t>
              </a:r>
              <a:r>
                <a:rPr lang="en-US" sz="2000">
                  <a:latin typeface="Franklin Gothic Book" panose="020B0503020102020204" pitchFamily="34" charset="0"/>
                </a:rPr>
                <a:t>with others</a:t>
              </a:r>
              <a:endParaRPr lang="en-US" sz="2000" b="1">
                <a:solidFill>
                  <a:schemeClr val="accent2">
                    <a:lumMod val="75000"/>
                  </a:schemeClr>
                </a:solidFill>
                <a:latin typeface="Franklin Gothic Book" panose="020B0503020102020204" pitchFamily="34" charset="0"/>
              </a:endParaRPr>
            </a:p>
          </p:txBody>
        </p:sp>
      </p:grpSp>
      <p:pic>
        <p:nvPicPr>
          <p:cNvPr id="32" name="Picture 31">
            <a:extLst>
              <a:ext uri="{FF2B5EF4-FFF2-40B4-BE49-F238E27FC236}">
                <a16:creationId xmlns:a16="http://schemas.microsoft.com/office/drawing/2014/main" id="{D17CBBF1-0AD8-B64E-810A-6B116F7C1920}"/>
              </a:ext>
            </a:extLst>
          </p:cNvPr>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b="25201"/>
          <a:stretch/>
        </p:blipFill>
        <p:spPr>
          <a:xfrm>
            <a:off x="1395523" y="5219176"/>
            <a:ext cx="1010311" cy="755701"/>
          </a:xfrm>
          <a:prstGeom prst="rect">
            <a:avLst/>
          </a:prstGeom>
        </p:spPr>
      </p:pic>
      <p:sp>
        <p:nvSpPr>
          <p:cNvPr id="33" name="TextBox 32">
            <a:extLst>
              <a:ext uri="{FF2B5EF4-FFF2-40B4-BE49-F238E27FC236}">
                <a16:creationId xmlns:a16="http://schemas.microsoft.com/office/drawing/2014/main" id="{63393D7B-A490-F643-828C-58F044A8062E}"/>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sp>
        <p:nvSpPr>
          <p:cNvPr id="11" name="Slide Number Placeholder 10">
            <a:extLst>
              <a:ext uri="{FF2B5EF4-FFF2-40B4-BE49-F238E27FC236}">
                <a16:creationId xmlns:a16="http://schemas.microsoft.com/office/drawing/2014/main" id="{9F399116-6957-8D4F-B357-1C952E6ED3D2}"/>
              </a:ext>
            </a:extLst>
          </p:cNvPr>
          <p:cNvSpPr>
            <a:spLocks noGrp="1"/>
          </p:cNvSpPr>
          <p:nvPr>
            <p:ph type="sldNum" sz="quarter" idx="12"/>
          </p:nvPr>
        </p:nvSpPr>
        <p:spPr/>
        <p:txBody>
          <a:bodyPr/>
          <a:lstStyle/>
          <a:p>
            <a:fld id="{2D353DAF-B8F6-AF49-88EC-52D105AD3680}" type="slidenum">
              <a:rPr lang="en-US" smtClean="0"/>
              <a:t>15</a:t>
            </a:fld>
            <a:endParaRPr lang="en-US"/>
          </a:p>
        </p:txBody>
      </p:sp>
      <p:grpSp>
        <p:nvGrpSpPr>
          <p:cNvPr id="34" name="Group 33">
            <a:extLst>
              <a:ext uri="{FF2B5EF4-FFF2-40B4-BE49-F238E27FC236}">
                <a16:creationId xmlns:a16="http://schemas.microsoft.com/office/drawing/2014/main" id="{86B8547F-CFAC-4C44-9E93-2D266B885B0B}"/>
              </a:ext>
            </a:extLst>
          </p:cNvPr>
          <p:cNvGrpSpPr/>
          <p:nvPr/>
        </p:nvGrpSpPr>
        <p:grpSpPr>
          <a:xfrm>
            <a:off x="569134" y="300094"/>
            <a:ext cx="524623" cy="511104"/>
            <a:chOff x="4385339" y="2625189"/>
            <a:chExt cx="1022340" cy="823139"/>
          </a:xfrm>
        </p:grpSpPr>
        <p:sp>
          <p:nvSpPr>
            <p:cNvPr id="46" name="Striped Right Arrow 45">
              <a:extLst>
                <a:ext uri="{FF2B5EF4-FFF2-40B4-BE49-F238E27FC236}">
                  <a16:creationId xmlns:a16="http://schemas.microsoft.com/office/drawing/2014/main" id="{7161E145-2D48-9847-BCDA-9B4EC85B772C}"/>
                </a:ext>
              </a:extLst>
            </p:cNvPr>
            <p:cNvSpPr/>
            <p:nvPr/>
          </p:nvSpPr>
          <p:spPr>
            <a:xfrm>
              <a:off x="4385339" y="2829823"/>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85CBB4B8-32BC-E240-B2F6-D1925DBD61F3}"/>
                </a:ext>
              </a:extLst>
            </p:cNvPr>
            <p:cNvGrpSpPr/>
            <p:nvPr/>
          </p:nvGrpSpPr>
          <p:grpSpPr>
            <a:xfrm>
              <a:off x="4637182" y="2625189"/>
              <a:ext cx="770497" cy="823139"/>
              <a:chOff x="4637182" y="2884269"/>
              <a:chExt cx="770497" cy="823139"/>
            </a:xfrm>
          </p:grpSpPr>
          <p:sp>
            <p:nvSpPr>
              <p:cNvPr id="48" name="Rectangle 47">
                <a:extLst>
                  <a:ext uri="{FF2B5EF4-FFF2-40B4-BE49-F238E27FC236}">
                    <a16:creationId xmlns:a16="http://schemas.microsoft.com/office/drawing/2014/main" id="{347B4CC7-9F9C-DD4F-B80B-66F5E332C6C6}"/>
                  </a:ext>
                </a:extLst>
              </p:cNvPr>
              <p:cNvSpPr/>
              <p:nvPr/>
            </p:nvSpPr>
            <p:spPr>
              <a:xfrm>
                <a:off x="5285010" y="2884269"/>
                <a:ext cx="122669" cy="812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458F403-9CC8-C144-A61C-9C7C36ECC106}"/>
                  </a:ext>
                </a:extLst>
              </p:cNvPr>
              <p:cNvSpPr/>
              <p:nvPr/>
            </p:nvSpPr>
            <p:spPr>
              <a:xfrm rot="16200000">
                <a:off x="4916726" y="2606323"/>
                <a:ext cx="82376" cy="6414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7A2FB44-9EA4-B646-B776-A03E1243E5DA}"/>
                  </a:ext>
                </a:extLst>
              </p:cNvPr>
              <p:cNvSpPr/>
              <p:nvPr/>
            </p:nvSpPr>
            <p:spPr>
              <a:xfrm rot="16200000">
                <a:off x="4921922" y="3345488"/>
                <a:ext cx="82376" cy="6414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023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A396C-D145-634A-B3E7-E2A090B0BBB5}"/>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48577"/>
            <a:ext cx="12122481" cy="672690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63362" y="-124207"/>
            <a:ext cx="12318724" cy="6943725"/>
          </a:xfrm>
          <a:prstGeom prst="rect">
            <a:avLst/>
          </a:prstGeom>
        </p:spPr>
      </p:pic>
      <p:sp>
        <p:nvSpPr>
          <p:cNvPr id="65" name="Rectangle 64">
            <a:extLst>
              <a:ext uri="{FF2B5EF4-FFF2-40B4-BE49-F238E27FC236}">
                <a16:creationId xmlns:a16="http://schemas.microsoft.com/office/drawing/2014/main" id="{9CEBA673-90DE-7E48-ABF4-BDE3F3E0863C}"/>
              </a:ext>
            </a:extLst>
          </p:cNvPr>
          <p:cNvSpPr/>
          <p:nvPr/>
        </p:nvSpPr>
        <p:spPr>
          <a:xfrm>
            <a:off x="256032" y="3429702"/>
            <a:ext cx="11612880" cy="890847"/>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D8D334D-71DB-7945-923C-1D1A675777CC}"/>
              </a:ext>
            </a:extLst>
          </p:cNvPr>
          <p:cNvSpPr txBox="1"/>
          <p:nvPr/>
        </p:nvSpPr>
        <p:spPr>
          <a:xfrm>
            <a:off x="4311700" y="219446"/>
            <a:ext cx="356860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Key Findings</a:t>
            </a:r>
          </a:p>
        </p:txBody>
      </p:sp>
      <p:sp>
        <p:nvSpPr>
          <p:cNvPr id="39" name="TextBox 38">
            <a:extLst>
              <a:ext uri="{FF2B5EF4-FFF2-40B4-BE49-F238E27FC236}">
                <a16:creationId xmlns:a16="http://schemas.microsoft.com/office/drawing/2014/main" id="{D1861136-4D10-0F46-86A9-5D36169B693D}"/>
              </a:ext>
            </a:extLst>
          </p:cNvPr>
          <p:cNvSpPr txBox="1"/>
          <p:nvPr/>
        </p:nvSpPr>
        <p:spPr>
          <a:xfrm>
            <a:off x="4149487" y="3459627"/>
            <a:ext cx="1527982" cy="830997"/>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Pathways </a:t>
            </a:r>
          </a:p>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In</a:t>
            </a:r>
          </a:p>
        </p:txBody>
      </p:sp>
      <p:sp>
        <p:nvSpPr>
          <p:cNvPr id="34" name="Striped Right Arrow 33">
            <a:extLst>
              <a:ext uri="{FF2B5EF4-FFF2-40B4-BE49-F238E27FC236}">
                <a16:creationId xmlns:a16="http://schemas.microsoft.com/office/drawing/2014/main" id="{91553CB7-04FA-8246-A8C1-359F5CE1EFB4}"/>
              </a:ext>
            </a:extLst>
          </p:cNvPr>
          <p:cNvSpPr/>
          <p:nvPr/>
        </p:nvSpPr>
        <p:spPr>
          <a:xfrm>
            <a:off x="4385339" y="2829823"/>
            <a:ext cx="744699" cy="405248"/>
          </a:xfrm>
          <a:prstGeom prst="stripedRightArrow">
            <a:avLst/>
          </a:prstGeom>
          <a:solidFill>
            <a:schemeClr val="tx1">
              <a:lumMod val="50000"/>
              <a:lumOff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5FB58381-82C7-DB41-9645-9B479A6DB5FD}"/>
              </a:ext>
            </a:extLst>
          </p:cNvPr>
          <p:cNvSpPr txBox="1"/>
          <p:nvPr/>
        </p:nvSpPr>
        <p:spPr>
          <a:xfrm>
            <a:off x="9492348" y="3644293"/>
            <a:ext cx="1568057" cy="461665"/>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Mitigation</a:t>
            </a:r>
          </a:p>
        </p:txBody>
      </p:sp>
      <p:pic>
        <p:nvPicPr>
          <p:cNvPr id="61" name="Picture 60">
            <a:extLst>
              <a:ext uri="{FF2B5EF4-FFF2-40B4-BE49-F238E27FC236}">
                <a16:creationId xmlns:a16="http://schemas.microsoft.com/office/drawing/2014/main" id="{40761101-6942-B24B-B7A9-58D3854AF87A}"/>
              </a:ext>
            </a:extLst>
          </p:cNvPr>
          <p:cNvPicPr>
            <a:picLocks noChangeAspect="1"/>
          </p:cNvPicPr>
          <p:nvPr/>
        </p:nvPicPr>
        <p:blipFill rotWithShape="1">
          <a:blip r:embed="rId5" cstate="email">
            <a:alphaModFix amt="85000"/>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b="16396"/>
          <a:stretch/>
        </p:blipFill>
        <p:spPr>
          <a:xfrm>
            <a:off x="9737706" y="2564190"/>
            <a:ext cx="1066423" cy="891572"/>
          </a:xfrm>
          <a:prstGeom prst="rect">
            <a:avLst/>
          </a:prstGeom>
        </p:spPr>
      </p:pic>
      <p:grpSp>
        <p:nvGrpSpPr>
          <p:cNvPr id="18" name="Group 17">
            <a:extLst>
              <a:ext uri="{FF2B5EF4-FFF2-40B4-BE49-F238E27FC236}">
                <a16:creationId xmlns:a16="http://schemas.microsoft.com/office/drawing/2014/main" id="{E7C85785-9135-D740-B0DA-AE97D85FAC5C}"/>
              </a:ext>
            </a:extLst>
          </p:cNvPr>
          <p:cNvGrpSpPr/>
          <p:nvPr/>
        </p:nvGrpSpPr>
        <p:grpSpPr>
          <a:xfrm>
            <a:off x="4637184" y="2615555"/>
            <a:ext cx="762380" cy="814477"/>
            <a:chOff x="4637184" y="2874635"/>
            <a:chExt cx="762380" cy="814477"/>
          </a:xfrm>
        </p:grpSpPr>
        <p:sp>
          <p:nvSpPr>
            <p:cNvPr id="35" name="Rectangle 34">
              <a:extLst>
                <a:ext uri="{FF2B5EF4-FFF2-40B4-BE49-F238E27FC236}">
                  <a16:creationId xmlns:a16="http://schemas.microsoft.com/office/drawing/2014/main" id="{214DA96F-6863-4D48-9BDD-9FA943D16827}"/>
                </a:ext>
              </a:extLst>
            </p:cNvPr>
            <p:cNvSpPr/>
            <p:nvPr/>
          </p:nvSpPr>
          <p:spPr>
            <a:xfrm>
              <a:off x="5276895" y="2874635"/>
              <a:ext cx="122669" cy="81222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B36F6E0-1B72-9146-BFDE-76EFF49CEC78}"/>
                </a:ext>
              </a:extLst>
            </p:cNvPr>
            <p:cNvSpPr/>
            <p:nvPr/>
          </p:nvSpPr>
          <p:spPr>
            <a:xfrm rot="16200000">
              <a:off x="4916727" y="2599704"/>
              <a:ext cx="82376" cy="641462"/>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FE04186-44F9-164B-8904-F6E69CA27EDD}"/>
                </a:ext>
              </a:extLst>
            </p:cNvPr>
            <p:cNvSpPr/>
            <p:nvPr/>
          </p:nvSpPr>
          <p:spPr>
            <a:xfrm rot="16200000">
              <a:off x="4921921" y="3327193"/>
              <a:ext cx="82376" cy="641462"/>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3EF53280-7C05-1143-B334-00126FE583D5}"/>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201E33A-1191-7941-B0AE-04347E679C40}"/>
              </a:ext>
            </a:extLst>
          </p:cNvPr>
          <p:cNvSpPr txBox="1"/>
          <p:nvPr/>
        </p:nvSpPr>
        <p:spPr>
          <a:xfrm flipH="1">
            <a:off x="6613773" y="3644293"/>
            <a:ext cx="2132146"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Exiting</a:t>
            </a:r>
          </a:p>
        </p:txBody>
      </p:sp>
      <p:grpSp>
        <p:nvGrpSpPr>
          <p:cNvPr id="4" name="Group 3">
            <a:extLst>
              <a:ext uri="{FF2B5EF4-FFF2-40B4-BE49-F238E27FC236}">
                <a16:creationId xmlns:a16="http://schemas.microsoft.com/office/drawing/2014/main" id="{72347CE6-5295-A048-A062-AC3922338A48}"/>
              </a:ext>
            </a:extLst>
          </p:cNvPr>
          <p:cNvGrpSpPr/>
          <p:nvPr/>
        </p:nvGrpSpPr>
        <p:grpSpPr>
          <a:xfrm>
            <a:off x="6935147" y="2624167"/>
            <a:ext cx="1009983" cy="812269"/>
            <a:chOff x="6935147" y="2624167"/>
            <a:chExt cx="1009983" cy="812269"/>
          </a:xfrm>
        </p:grpSpPr>
        <p:sp>
          <p:nvSpPr>
            <p:cNvPr id="25" name="Striped Right Arrow 24">
              <a:extLst>
                <a:ext uri="{FF2B5EF4-FFF2-40B4-BE49-F238E27FC236}">
                  <a16:creationId xmlns:a16="http://schemas.microsoft.com/office/drawing/2014/main" id="{801AEED3-2776-8947-BBBB-6D28A3C25D95}"/>
                </a:ext>
              </a:extLst>
            </p:cNvPr>
            <p:cNvSpPr/>
            <p:nvPr/>
          </p:nvSpPr>
          <p:spPr>
            <a:xfrm rot="10800000">
              <a:off x="6935147" y="2836227"/>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5B0F910-CB74-9443-8D7F-55E3D66AA6A4}"/>
                </a:ext>
              </a:extLst>
            </p:cNvPr>
            <p:cNvGrpSpPr/>
            <p:nvPr/>
          </p:nvGrpSpPr>
          <p:grpSpPr>
            <a:xfrm>
              <a:off x="7179308" y="2624167"/>
              <a:ext cx="765822" cy="812269"/>
              <a:chOff x="4629500" y="2876843"/>
              <a:chExt cx="765822" cy="812269"/>
            </a:xfrm>
          </p:grpSpPr>
          <p:sp>
            <p:nvSpPr>
              <p:cNvPr id="27" name="Rectangle 26">
                <a:extLst>
                  <a:ext uri="{FF2B5EF4-FFF2-40B4-BE49-F238E27FC236}">
                    <a16:creationId xmlns:a16="http://schemas.microsoft.com/office/drawing/2014/main" id="{3B7BD1E2-E180-694A-B220-8A210BB86836}"/>
                  </a:ext>
                </a:extLst>
              </p:cNvPr>
              <p:cNvSpPr/>
              <p:nvPr/>
            </p:nvSpPr>
            <p:spPr>
              <a:xfrm>
                <a:off x="5272653" y="2877864"/>
                <a:ext cx="122669" cy="8062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235AAE-2E32-9649-B18C-905293A50463}"/>
                  </a:ext>
                </a:extLst>
              </p:cNvPr>
              <p:cNvSpPr/>
              <p:nvPr/>
            </p:nvSpPr>
            <p:spPr>
              <a:xfrm rot="16200000">
                <a:off x="4909043" y="2597300"/>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F01255-263B-B949-A1D1-585427CFAA8A}"/>
                  </a:ext>
                </a:extLst>
              </p:cNvPr>
              <p:cNvSpPr/>
              <p:nvPr/>
            </p:nvSpPr>
            <p:spPr>
              <a:xfrm rot="16200000">
                <a:off x="4914237" y="3327193"/>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TextBox 30">
            <a:extLst>
              <a:ext uri="{FF2B5EF4-FFF2-40B4-BE49-F238E27FC236}">
                <a16:creationId xmlns:a16="http://schemas.microsoft.com/office/drawing/2014/main" id="{CE878591-1F3D-1949-A561-D9CBF926A657}"/>
              </a:ext>
            </a:extLst>
          </p:cNvPr>
          <p:cNvSpPr txBox="1"/>
          <p:nvPr/>
        </p:nvSpPr>
        <p:spPr>
          <a:xfrm>
            <a:off x="760593" y="3459627"/>
            <a:ext cx="2674129" cy="830997"/>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Risk/Contributing </a:t>
            </a:r>
          </a:p>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Factors</a:t>
            </a:r>
          </a:p>
        </p:txBody>
      </p:sp>
      <p:pic>
        <p:nvPicPr>
          <p:cNvPr id="32" name="Picture 31">
            <a:extLst>
              <a:ext uri="{FF2B5EF4-FFF2-40B4-BE49-F238E27FC236}">
                <a16:creationId xmlns:a16="http://schemas.microsoft.com/office/drawing/2014/main" id="{932A820F-69BB-B24B-954C-048FD5F8C77C}"/>
              </a:ext>
            </a:extLst>
          </p:cNvPr>
          <p:cNvPicPr>
            <a:picLocks noChangeAspect="1"/>
          </p:cNvPicPr>
          <p:nvPr/>
        </p:nvPicPr>
        <p:blipFill rotWithShape="1">
          <a:blip r:embed="rId7" cstate="email">
            <a:alphaModFix amt="85000"/>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1551287" y="2616418"/>
            <a:ext cx="873285" cy="755198"/>
          </a:xfrm>
          <a:prstGeom prst="rect">
            <a:avLst/>
          </a:prstGeom>
        </p:spPr>
      </p:pic>
      <p:sp>
        <p:nvSpPr>
          <p:cNvPr id="6" name="Slide Number Placeholder 5">
            <a:extLst>
              <a:ext uri="{FF2B5EF4-FFF2-40B4-BE49-F238E27FC236}">
                <a16:creationId xmlns:a16="http://schemas.microsoft.com/office/drawing/2014/main" id="{F4E70965-D1FC-7640-8729-81064A2B173C}"/>
              </a:ext>
            </a:extLst>
          </p:cNvPr>
          <p:cNvSpPr>
            <a:spLocks noGrp="1"/>
          </p:cNvSpPr>
          <p:nvPr>
            <p:ph type="sldNum" sz="quarter" idx="12"/>
          </p:nvPr>
        </p:nvSpPr>
        <p:spPr/>
        <p:txBody>
          <a:bodyPr/>
          <a:lstStyle/>
          <a:p>
            <a:fld id="{2D353DAF-B8F6-AF49-88EC-52D105AD3680}" type="slidenum">
              <a:rPr lang="en-US" smtClean="0"/>
              <a:t>16</a:t>
            </a:fld>
            <a:endParaRPr lang="en-US"/>
          </a:p>
        </p:txBody>
      </p:sp>
    </p:spTree>
    <p:extLst>
      <p:ext uri="{BB962C8B-B14F-4D97-AF65-F5344CB8AC3E}">
        <p14:creationId xmlns:p14="http://schemas.microsoft.com/office/powerpoint/2010/main" val="3606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18ED8-D475-9845-AAAD-DB0D9FB33981}"/>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5471" y="-74182"/>
            <a:ext cx="12211243" cy="7013637"/>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324934" y="219446"/>
            <a:ext cx="7584128"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Disillusionment and Burnout</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2"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15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524055" y="758055"/>
            <a:ext cx="742511"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Exiting</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014457" cy="2097558"/>
              <a:chOff x="2299136" y="2051546"/>
              <a:chExt cx="8014457"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52836" y="2445003"/>
                <a:ext cx="7960757" cy="1446550"/>
              </a:xfrm>
              <a:prstGeom prst="rect">
                <a:avLst/>
              </a:prstGeom>
              <a:noFill/>
            </p:spPr>
            <p:txBody>
              <a:bodyPr wrap="square" rtlCol="0">
                <a:spAutoFit/>
              </a:bodyPr>
              <a:lstStyle/>
              <a:p>
                <a:pPr algn="ctr"/>
                <a:r>
                  <a:rPr lang="en-US" sz="2200" i="1">
                    <a:solidFill>
                      <a:schemeClr val="bg1"/>
                    </a:solidFill>
                    <a:latin typeface="Franklin Gothic Book" panose="020B0503020102020204" pitchFamily="34" charset="0"/>
                  </a:rPr>
                  <a:t>We’re out there marching about illegals bringing drugs into our nation and yet at the time, we were using illegal drugs. All of it just started to seem more and more hypocritical and it just didn’t make sense to me anymore.</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90098" y="5285341"/>
              <a:ext cx="8344958" cy="1015663"/>
            </a:xfrm>
            <a:prstGeom prst="rect">
              <a:avLst/>
            </a:prstGeom>
            <a:noFill/>
          </p:spPr>
          <p:txBody>
            <a:bodyPr wrap="square" rtlCol="0">
              <a:spAutoFit/>
            </a:bodyPr>
            <a:lstStyle/>
            <a:p>
              <a:r>
                <a:rPr lang="en-US" sz="2000" b="1">
                  <a:solidFill>
                    <a:schemeClr val="accent2">
                      <a:lumMod val="75000"/>
                    </a:schemeClr>
                  </a:solidFill>
                  <a:latin typeface="Franklin Gothic Demi" panose="020B0603020102020204" pitchFamily="34" charset="0"/>
                </a:rPr>
                <a:t>Group hypocrisy, infighting, and ineffectiveness </a:t>
              </a:r>
              <a:r>
                <a:rPr lang="en-US" sz="2000">
                  <a:latin typeface="Franklin Gothic Book" panose="020B0503020102020204" pitchFamily="34" charset="0"/>
                </a:rPr>
                <a:t>were cited as key drivers of feelings of disillusionment. Many of those who exited also did so due to </a:t>
              </a:r>
              <a:r>
                <a:rPr lang="en-US" sz="2000" b="1">
                  <a:latin typeface="Franklin Gothic Book" panose="020B0503020102020204" pitchFamily="34" charset="0"/>
                </a:rPr>
                <a:t>exhaustion</a:t>
              </a:r>
              <a:r>
                <a:rPr lang="en-US" sz="2000">
                  <a:latin typeface="Franklin Gothic Book" panose="020B0503020102020204" pitchFamily="34" charset="0"/>
                </a:rPr>
                <a:t> from the energy needed to maintain violence and hatred.</a:t>
              </a:r>
              <a:endParaRPr lang="en-US" sz="2000" b="1">
                <a:solidFill>
                  <a:schemeClr val="accent2">
                    <a:lumMod val="75000"/>
                  </a:schemeClr>
                </a:solidFill>
                <a:latin typeface="Franklin Gothic Book" panose="020B0503020102020204" pitchFamily="34" charset="0"/>
              </a:endParaRPr>
            </a:p>
          </p:txBody>
        </p:sp>
      </p:grpSp>
      <p:pic>
        <p:nvPicPr>
          <p:cNvPr id="31" name="Picture 30">
            <a:extLst>
              <a:ext uri="{FF2B5EF4-FFF2-40B4-BE49-F238E27FC236}">
                <a16:creationId xmlns:a16="http://schemas.microsoft.com/office/drawing/2014/main" id="{BF5558A2-83D3-F643-B7F3-6747598F4CCA}"/>
              </a:ext>
            </a:extLst>
          </p:cNvPr>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b="15683"/>
          <a:stretch/>
        </p:blipFill>
        <p:spPr>
          <a:xfrm>
            <a:off x="1339957" y="5281716"/>
            <a:ext cx="972093" cy="819641"/>
          </a:xfrm>
          <a:prstGeom prst="rect">
            <a:avLst/>
          </a:prstGeom>
        </p:spPr>
      </p:pic>
      <p:sp>
        <p:nvSpPr>
          <p:cNvPr id="33" name="TextBox 32">
            <a:extLst>
              <a:ext uri="{FF2B5EF4-FFF2-40B4-BE49-F238E27FC236}">
                <a16:creationId xmlns:a16="http://schemas.microsoft.com/office/drawing/2014/main" id="{63393D7B-A490-F643-828C-58F044A8062E}"/>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sp>
        <p:nvSpPr>
          <p:cNvPr id="11" name="Slide Number Placeholder 10">
            <a:extLst>
              <a:ext uri="{FF2B5EF4-FFF2-40B4-BE49-F238E27FC236}">
                <a16:creationId xmlns:a16="http://schemas.microsoft.com/office/drawing/2014/main" id="{15705E67-95DD-764D-B61C-673A6D210C33}"/>
              </a:ext>
            </a:extLst>
          </p:cNvPr>
          <p:cNvSpPr>
            <a:spLocks noGrp="1"/>
          </p:cNvSpPr>
          <p:nvPr>
            <p:ph type="sldNum" sz="quarter" idx="12"/>
          </p:nvPr>
        </p:nvSpPr>
        <p:spPr/>
        <p:txBody>
          <a:bodyPr/>
          <a:lstStyle/>
          <a:p>
            <a:fld id="{2D353DAF-B8F6-AF49-88EC-52D105AD3680}" type="slidenum">
              <a:rPr lang="en-US" smtClean="0"/>
              <a:t>17</a:t>
            </a:fld>
            <a:endParaRPr lang="en-US"/>
          </a:p>
        </p:txBody>
      </p:sp>
      <p:grpSp>
        <p:nvGrpSpPr>
          <p:cNvPr id="50" name="Group 49">
            <a:extLst>
              <a:ext uri="{FF2B5EF4-FFF2-40B4-BE49-F238E27FC236}">
                <a16:creationId xmlns:a16="http://schemas.microsoft.com/office/drawing/2014/main" id="{7B4686A4-4EC8-BB4D-AF67-3874EA6641A2}"/>
              </a:ext>
            </a:extLst>
          </p:cNvPr>
          <p:cNvGrpSpPr/>
          <p:nvPr/>
        </p:nvGrpSpPr>
        <p:grpSpPr>
          <a:xfrm>
            <a:off x="430071" y="343219"/>
            <a:ext cx="626092" cy="458505"/>
            <a:chOff x="6835970" y="2624167"/>
            <a:chExt cx="1109160" cy="812269"/>
          </a:xfrm>
        </p:grpSpPr>
        <p:sp>
          <p:nvSpPr>
            <p:cNvPr id="51" name="Striped Right Arrow 50">
              <a:extLst>
                <a:ext uri="{FF2B5EF4-FFF2-40B4-BE49-F238E27FC236}">
                  <a16:creationId xmlns:a16="http://schemas.microsoft.com/office/drawing/2014/main" id="{8AE437BE-9A8E-FF4B-8B90-3ED82792EC06}"/>
                </a:ext>
              </a:extLst>
            </p:cNvPr>
            <p:cNvSpPr/>
            <p:nvPr/>
          </p:nvSpPr>
          <p:spPr>
            <a:xfrm rot="10800000">
              <a:off x="6835970" y="2836226"/>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082C481-9F89-2142-9EB4-A259933A1E12}"/>
                </a:ext>
              </a:extLst>
            </p:cNvPr>
            <p:cNvGrpSpPr/>
            <p:nvPr/>
          </p:nvGrpSpPr>
          <p:grpSpPr>
            <a:xfrm>
              <a:off x="7179308" y="2624167"/>
              <a:ext cx="765822" cy="812269"/>
              <a:chOff x="4629500" y="2876843"/>
              <a:chExt cx="765822" cy="812269"/>
            </a:xfrm>
          </p:grpSpPr>
          <p:sp>
            <p:nvSpPr>
              <p:cNvPr id="53" name="Rectangle 52">
                <a:extLst>
                  <a:ext uri="{FF2B5EF4-FFF2-40B4-BE49-F238E27FC236}">
                    <a16:creationId xmlns:a16="http://schemas.microsoft.com/office/drawing/2014/main" id="{606E8F80-CEAC-8647-8437-75049E6EA353}"/>
                  </a:ext>
                </a:extLst>
              </p:cNvPr>
              <p:cNvSpPr/>
              <p:nvPr/>
            </p:nvSpPr>
            <p:spPr>
              <a:xfrm>
                <a:off x="5272653" y="2877864"/>
                <a:ext cx="122669" cy="8062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E18560D-0550-F347-B156-DFCF27495262}"/>
                  </a:ext>
                </a:extLst>
              </p:cNvPr>
              <p:cNvSpPr/>
              <p:nvPr/>
            </p:nvSpPr>
            <p:spPr>
              <a:xfrm rot="16200000">
                <a:off x="4909043" y="2597300"/>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A223C01-1EAA-F34A-AD4A-DD8FA12C7C9F}"/>
                  </a:ext>
                </a:extLst>
              </p:cNvPr>
              <p:cNvSpPr/>
              <p:nvPr/>
            </p:nvSpPr>
            <p:spPr>
              <a:xfrm rot="16200000">
                <a:off x="4914237" y="3327193"/>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289684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50F16E-25E0-0245-BE9F-1B2316D7571C}"/>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982" y="-36576"/>
            <a:ext cx="12185018"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4424866" y="219446"/>
            <a:ext cx="3384260"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Intervention</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83" y="1113441"/>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22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524055" y="758055"/>
            <a:ext cx="742511"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Exiting</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196622" cy="2097558"/>
              <a:chOff x="2299136" y="2051546"/>
              <a:chExt cx="8196622"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84043" y="2226987"/>
                <a:ext cx="8111715" cy="1785104"/>
              </a:xfrm>
              <a:prstGeom prst="rect">
                <a:avLst/>
              </a:prstGeom>
              <a:noFill/>
            </p:spPr>
            <p:txBody>
              <a:bodyPr wrap="square" rtlCol="0">
                <a:spAutoFit/>
              </a:bodyPr>
              <a:lstStyle/>
              <a:p>
                <a:r>
                  <a:rPr lang="en-US" sz="2200" i="1">
                    <a:solidFill>
                      <a:schemeClr val="bg1"/>
                    </a:solidFill>
                    <a:latin typeface="Franklin Gothic Book" panose="020B0503020102020204" pitchFamily="34" charset="0"/>
                  </a:rPr>
                  <a:t>…And she grabbed me and she hugged me and she said, ’It’s okay, man. It feels good to let it out.’ And I  was like, ‘I am so sorry.’ And I just started—like, I’m getting emotional right now because that was a really important part of my recovery from hate, and [friend’s name] made that happen.</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867833"/>
            <a:ext cx="9790883" cy="1542903"/>
            <a:chOff x="1187177" y="4867833"/>
            <a:chExt cx="9790883" cy="1542903"/>
          </a:xfrm>
        </p:grpSpPr>
        <p:sp>
          <p:nvSpPr>
            <p:cNvPr id="37" name="Rectangle 36">
              <a:extLst>
                <a:ext uri="{FF2B5EF4-FFF2-40B4-BE49-F238E27FC236}">
                  <a16:creationId xmlns:a16="http://schemas.microsoft.com/office/drawing/2014/main" id="{30D9AA62-580A-5143-9182-AB87C2603921}"/>
                </a:ext>
              </a:extLst>
            </p:cNvPr>
            <p:cNvSpPr/>
            <p:nvPr/>
          </p:nvSpPr>
          <p:spPr>
            <a:xfrm>
              <a:off x="1187177" y="4867833"/>
              <a:ext cx="9790883" cy="15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403487" y="4990458"/>
              <a:ext cx="8177659" cy="1323439"/>
            </a:xfrm>
            <a:prstGeom prst="rect">
              <a:avLst/>
            </a:prstGeom>
            <a:noFill/>
          </p:spPr>
          <p:txBody>
            <a:bodyPr wrap="square" rtlCol="0">
              <a:spAutoFit/>
            </a:bodyPr>
            <a:lstStyle/>
            <a:p>
              <a:r>
                <a:rPr lang="en-US" sz="2000">
                  <a:latin typeface="Franklin Gothic Book" panose="020B0503020102020204" pitchFamily="34" charset="0"/>
                </a:rPr>
                <a:t>Most interviewees cited interventions by </a:t>
              </a:r>
              <a:r>
                <a:rPr lang="en-US" sz="2000" b="1">
                  <a:solidFill>
                    <a:schemeClr val="accent2">
                      <a:lumMod val="75000"/>
                    </a:schemeClr>
                  </a:solidFill>
                  <a:latin typeface="Franklin Gothic Demi" panose="020B0603020102020204" pitchFamily="34" charset="0"/>
                </a:rPr>
                <a:t>life partners, friends, former radicals, or acquaintances from different racial or ethnic groups. </a:t>
              </a:r>
              <a:r>
                <a:rPr lang="en-US" sz="2000">
                  <a:latin typeface="Franklin Gothic Book" panose="020B0503020102020204" pitchFamily="34" charset="0"/>
                </a:rPr>
                <a:t>11 cases cited formal interventions by law enforcement, nonprofit groups, and religious personnel.</a:t>
              </a:r>
            </a:p>
          </p:txBody>
        </p:sp>
      </p:grpSp>
      <p:pic>
        <p:nvPicPr>
          <p:cNvPr id="32" name="Picture 31">
            <a:extLst>
              <a:ext uri="{FF2B5EF4-FFF2-40B4-BE49-F238E27FC236}">
                <a16:creationId xmlns:a16="http://schemas.microsoft.com/office/drawing/2014/main" id="{8C74E58E-69EB-6D4F-B2DA-E91B1F9F3E79}"/>
              </a:ext>
            </a:extLst>
          </p:cNvPr>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b="29464"/>
          <a:stretch/>
        </p:blipFill>
        <p:spPr>
          <a:xfrm>
            <a:off x="1382361" y="5222407"/>
            <a:ext cx="929484" cy="655614"/>
          </a:xfrm>
          <a:prstGeom prst="rect">
            <a:avLst/>
          </a:prstGeom>
        </p:spPr>
      </p:pic>
      <p:sp>
        <p:nvSpPr>
          <p:cNvPr id="33" name="TextBox 32">
            <a:extLst>
              <a:ext uri="{FF2B5EF4-FFF2-40B4-BE49-F238E27FC236}">
                <a16:creationId xmlns:a16="http://schemas.microsoft.com/office/drawing/2014/main" id="{63393D7B-A490-F643-828C-58F044A8062E}"/>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sp>
        <p:nvSpPr>
          <p:cNvPr id="15" name="Slide Number Placeholder 14">
            <a:extLst>
              <a:ext uri="{FF2B5EF4-FFF2-40B4-BE49-F238E27FC236}">
                <a16:creationId xmlns:a16="http://schemas.microsoft.com/office/drawing/2014/main" id="{2170F769-9A84-E546-8E17-65B2D122D956}"/>
              </a:ext>
            </a:extLst>
          </p:cNvPr>
          <p:cNvSpPr>
            <a:spLocks noGrp="1"/>
          </p:cNvSpPr>
          <p:nvPr>
            <p:ph type="sldNum" sz="quarter" idx="12"/>
          </p:nvPr>
        </p:nvSpPr>
        <p:spPr/>
        <p:txBody>
          <a:bodyPr/>
          <a:lstStyle/>
          <a:p>
            <a:fld id="{2D353DAF-B8F6-AF49-88EC-52D105AD3680}" type="slidenum">
              <a:rPr lang="en-US" smtClean="0"/>
              <a:t>18</a:t>
            </a:fld>
            <a:endParaRPr lang="en-US"/>
          </a:p>
        </p:txBody>
      </p:sp>
      <p:grpSp>
        <p:nvGrpSpPr>
          <p:cNvPr id="45" name="Group 44">
            <a:extLst>
              <a:ext uri="{FF2B5EF4-FFF2-40B4-BE49-F238E27FC236}">
                <a16:creationId xmlns:a16="http://schemas.microsoft.com/office/drawing/2014/main" id="{12B7D7B1-CFEB-BB41-B2BC-EB30B29343BC}"/>
              </a:ext>
            </a:extLst>
          </p:cNvPr>
          <p:cNvGrpSpPr/>
          <p:nvPr/>
        </p:nvGrpSpPr>
        <p:grpSpPr>
          <a:xfrm>
            <a:off x="430071" y="343219"/>
            <a:ext cx="626092" cy="458505"/>
            <a:chOff x="6835970" y="2624167"/>
            <a:chExt cx="1109160" cy="812269"/>
          </a:xfrm>
        </p:grpSpPr>
        <p:sp>
          <p:nvSpPr>
            <p:cNvPr id="46" name="Striped Right Arrow 45">
              <a:extLst>
                <a:ext uri="{FF2B5EF4-FFF2-40B4-BE49-F238E27FC236}">
                  <a16:creationId xmlns:a16="http://schemas.microsoft.com/office/drawing/2014/main" id="{37882AC7-AA14-854B-A81E-966583FBA116}"/>
                </a:ext>
              </a:extLst>
            </p:cNvPr>
            <p:cNvSpPr/>
            <p:nvPr/>
          </p:nvSpPr>
          <p:spPr>
            <a:xfrm rot="10800000">
              <a:off x="6835970" y="2836226"/>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FD4F9ED-39BF-F344-9092-C0D4E764CE5B}"/>
                </a:ext>
              </a:extLst>
            </p:cNvPr>
            <p:cNvGrpSpPr/>
            <p:nvPr/>
          </p:nvGrpSpPr>
          <p:grpSpPr>
            <a:xfrm>
              <a:off x="7179308" y="2624167"/>
              <a:ext cx="765822" cy="812269"/>
              <a:chOff x="4629500" y="2876843"/>
              <a:chExt cx="765822" cy="812269"/>
            </a:xfrm>
          </p:grpSpPr>
          <p:sp>
            <p:nvSpPr>
              <p:cNvPr id="48" name="Rectangle 47">
                <a:extLst>
                  <a:ext uri="{FF2B5EF4-FFF2-40B4-BE49-F238E27FC236}">
                    <a16:creationId xmlns:a16="http://schemas.microsoft.com/office/drawing/2014/main" id="{7F455C3F-F210-7644-9999-B2647E2A508E}"/>
                  </a:ext>
                </a:extLst>
              </p:cNvPr>
              <p:cNvSpPr/>
              <p:nvPr/>
            </p:nvSpPr>
            <p:spPr>
              <a:xfrm>
                <a:off x="5272653" y="2877864"/>
                <a:ext cx="122669" cy="8062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740CE7-8D09-DA40-B85A-9FD090ECD64C}"/>
                  </a:ext>
                </a:extLst>
              </p:cNvPr>
              <p:cNvSpPr/>
              <p:nvPr/>
            </p:nvSpPr>
            <p:spPr>
              <a:xfrm rot="16200000">
                <a:off x="4909043" y="2597300"/>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1A3F5B-3E08-9745-BBBA-ABD177FA8206}"/>
                  </a:ext>
                </a:extLst>
              </p:cNvPr>
              <p:cNvSpPr/>
              <p:nvPr/>
            </p:nvSpPr>
            <p:spPr>
              <a:xfrm rot="16200000">
                <a:off x="4914237" y="3327193"/>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7412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50F16E-25E0-0245-BE9F-1B2316D7571C}"/>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982" y="-36576"/>
            <a:ext cx="12185018"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4424866" y="219446"/>
            <a:ext cx="3384260"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Intervention</a:t>
            </a:r>
          </a:p>
        </p:txBody>
      </p:sp>
      <p:sp>
        <p:nvSpPr>
          <p:cNvPr id="10" name="TextBox 9">
            <a:extLst>
              <a:ext uri="{FF2B5EF4-FFF2-40B4-BE49-F238E27FC236}">
                <a16:creationId xmlns:a16="http://schemas.microsoft.com/office/drawing/2014/main" id="{2E1F76D0-53CF-7A48-899F-FF2B0E5EE6D0}"/>
              </a:ext>
            </a:extLst>
          </p:cNvPr>
          <p:cNvSpPr txBox="1"/>
          <p:nvPr/>
        </p:nvSpPr>
        <p:spPr>
          <a:xfrm>
            <a:off x="3459850" y="1113441"/>
            <a:ext cx="5314275"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Successful vs. failed</a:t>
            </a:r>
          </a:p>
        </p:txBody>
      </p:sp>
      <p:sp>
        <p:nvSpPr>
          <p:cNvPr id="12" name="TextBox 11">
            <a:extLst>
              <a:ext uri="{FF2B5EF4-FFF2-40B4-BE49-F238E27FC236}">
                <a16:creationId xmlns:a16="http://schemas.microsoft.com/office/drawing/2014/main" id="{6506A046-36D9-394E-9570-48DEFFAB8498}"/>
              </a:ext>
            </a:extLst>
          </p:cNvPr>
          <p:cNvSpPr txBox="1"/>
          <p:nvPr/>
        </p:nvSpPr>
        <p:spPr>
          <a:xfrm>
            <a:off x="524055" y="758055"/>
            <a:ext cx="742511"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Exiting</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7" name="Group 26">
            <a:extLst>
              <a:ext uri="{FF2B5EF4-FFF2-40B4-BE49-F238E27FC236}">
                <a16:creationId xmlns:a16="http://schemas.microsoft.com/office/drawing/2014/main" id="{82773D5F-4219-0044-960C-4B88D62DA801}"/>
              </a:ext>
            </a:extLst>
          </p:cNvPr>
          <p:cNvGrpSpPr/>
          <p:nvPr/>
        </p:nvGrpSpPr>
        <p:grpSpPr>
          <a:xfrm>
            <a:off x="2336398" y="1983458"/>
            <a:ext cx="8196622" cy="2097558"/>
            <a:chOff x="2299136" y="2051546"/>
            <a:chExt cx="8196622"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84043" y="2226987"/>
              <a:ext cx="8111715" cy="1446550"/>
            </a:xfrm>
            <a:prstGeom prst="rect">
              <a:avLst/>
            </a:prstGeom>
            <a:noFill/>
          </p:spPr>
          <p:txBody>
            <a:bodyPr wrap="square" rtlCol="0">
              <a:spAutoFit/>
            </a:bodyPr>
            <a:lstStyle/>
            <a:p>
              <a:r>
                <a:rPr lang="en-US" sz="2200" i="1">
                  <a:solidFill>
                    <a:schemeClr val="bg1"/>
                  </a:solidFill>
                  <a:latin typeface="Franklin Gothic Book" panose="020B0503020102020204" pitchFamily="34" charset="0"/>
                </a:rPr>
                <a:t>Successful interventions featured a mix of</a:t>
              </a:r>
            </a:p>
            <a:p>
              <a:pPr marL="342900" indent="-342900">
                <a:buFont typeface="Arial" panose="020B0604020202020204" pitchFamily="34" charset="0"/>
                <a:buChar char="•"/>
              </a:pPr>
              <a:r>
                <a:rPr lang="en-US" sz="2200" i="1">
                  <a:solidFill>
                    <a:schemeClr val="bg1"/>
                  </a:solidFill>
                  <a:latin typeface="Franklin Gothic Book" panose="020B0503020102020204" pitchFamily="34" charset="0"/>
                </a:rPr>
                <a:t>Diverse cultural or demographic exposure</a:t>
              </a:r>
            </a:p>
            <a:p>
              <a:pPr marL="342900" indent="-342900">
                <a:buFont typeface="Arial" panose="020B0604020202020204" pitchFamily="34" charset="0"/>
                <a:buChar char="•"/>
              </a:pPr>
              <a:r>
                <a:rPr lang="en-US" sz="2200" i="1">
                  <a:solidFill>
                    <a:schemeClr val="bg1"/>
                  </a:solidFill>
                  <a:latin typeface="Franklin Gothic Book" panose="020B0503020102020204" pitchFamily="34" charset="0"/>
                </a:rPr>
                <a:t>Emotional support and kindness</a:t>
              </a:r>
            </a:p>
            <a:p>
              <a:pPr marL="342900" indent="-342900">
                <a:buFont typeface="Arial" panose="020B0604020202020204" pitchFamily="34" charset="0"/>
                <a:buChar char="•"/>
              </a:pPr>
              <a:r>
                <a:rPr lang="en-US" sz="2200" i="1">
                  <a:solidFill>
                    <a:schemeClr val="bg1"/>
                  </a:solidFill>
                  <a:latin typeface="Franklin Gothic Book" panose="020B0503020102020204" pitchFamily="34" charset="0"/>
                </a:rPr>
                <a:t>Financial and/or domestic stability</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867833"/>
            <a:ext cx="9790883" cy="1542903"/>
            <a:chOff x="1187177" y="4867833"/>
            <a:chExt cx="9790883" cy="1542903"/>
          </a:xfrm>
        </p:grpSpPr>
        <p:sp>
          <p:nvSpPr>
            <p:cNvPr id="37" name="Rectangle 36">
              <a:extLst>
                <a:ext uri="{FF2B5EF4-FFF2-40B4-BE49-F238E27FC236}">
                  <a16:creationId xmlns:a16="http://schemas.microsoft.com/office/drawing/2014/main" id="{30D9AA62-580A-5143-9182-AB87C2603921}"/>
                </a:ext>
              </a:extLst>
            </p:cNvPr>
            <p:cNvSpPr/>
            <p:nvPr/>
          </p:nvSpPr>
          <p:spPr>
            <a:xfrm>
              <a:off x="1187177" y="4867833"/>
              <a:ext cx="9790883" cy="15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403487" y="4990458"/>
              <a:ext cx="8177659" cy="1323439"/>
            </a:xfrm>
            <a:prstGeom prst="rect">
              <a:avLst/>
            </a:prstGeom>
            <a:noFill/>
          </p:spPr>
          <p:txBody>
            <a:bodyPr wrap="square" rtlCol="0">
              <a:spAutoFit/>
            </a:bodyPr>
            <a:lstStyle/>
            <a:p>
              <a:r>
                <a:rPr lang="en-US" sz="2000">
                  <a:latin typeface="Franklin Gothic Book" panose="020B0503020102020204" pitchFamily="34" charset="0"/>
                </a:rPr>
                <a:t>19 respondents experienced </a:t>
              </a:r>
              <a:r>
                <a:rPr lang="en-US" sz="2000" b="1">
                  <a:latin typeface="Franklin Gothic Book" panose="020B0503020102020204" pitchFamily="34" charset="0"/>
                </a:rPr>
                <a:t>failed interventions </a:t>
              </a:r>
              <a:r>
                <a:rPr lang="en-US" sz="2000">
                  <a:latin typeface="Franklin Gothic Book" panose="020B0503020102020204" pitchFamily="34" charset="0"/>
                </a:rPr>
                <a:t>at the hands of family members, friends, authority figures (school principals, church leaders, etc.), or police/intelligence. Heavy-handed attempts to intervene often backfired, encouraging further extremism.</a:t>
              </a:r>
            </a:p>
          </p:txBody>
        </p:sp>
      </p:grpSp>
      <p:pic>
        <p:nvPicPr>
          <p:cNvPr id="32" name="Picture 31">
            <a:extLst>
              <a:ext uri="{FF2B5EF4-FFF2-40B4-BE49-F238E27FC236}">
                <a16:creationId xmlns:a16="http://schemas.microsoft.com/office/drawing/2014/main" id="{8C74E58E-69EB-6D4F-B2DA-E91B1F9F3E79}"/>
              </a:ext>
            </a:extLst>
          </p:cNvPr>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b="29464"/>
          <a:stretch/>
        </p:blipFill>
        <p:spPr>
          <a:xfrm>
            <a:off x="1382361" y="5222407"/>
            <a:ext cx="929484" cy="655614"/>
          </a:xfrm>
          <a:prstGeom prst="rect">
            <a:avLst/>
          </a:prstGeom>
        </p:spPr>
      </p:pic>
      <p:sp>
        <p:nvSpPr>
          <p:cNvPr id="15" name="Slide Number Placeholder 14">
            <a:extLst>
              <a:ext uri="{FF2B5EF4-FFF2-40B4-BE49-F238E27FC236}">
                <a16:creationId xmlns:a16="http://schemas.microsoft.com/office/drawing/2014/main" id="{2170F769-9A84-E546-8E17-65B2D122D956}"/>
              </a:ext>
            </a:extLst>
          </p:cNvPr>
          <p:cNvSpPr>
            <a:spLocks noGrp="1"/>
          </p:cNvSpPr>
          <p:nvPr>
            <p:ph type="sldNum" sz="quarter" idx="12"/>
          </p:nvPr>
        </p:nvSpPr>
        <p:spPr/>
        <p:txBody>
          <a:bodyPr/>
          <a:lstStyle/>
          <a:p>
            <a:fld id="{2D353DAF-B8F6-AF49-88EC-52D105AD3680}" type="slidenum">
              <a:rPr lang="en-US" smtClean="0"/>
              <a:t>19</a:t>
            </a:fld>
            <a:endParaRPr lang="en-US"/>
          </a:p>
        </p:txBody>
      </p:sp>
      <p:grpSp>
        <p:nvGrpSpPr>
          <p:cNvPr id="45" name="Group 44">
            <a:extLst>
              <a:ext uri="{FF2B5EF4-FFF2-40B4-BE49-F238E27FC236}">
                <a16:creationId xmlns:a16="http://schemas.microsoft.com/office/drawing/2014/main" id="{12B7D7B1-CFEB-BB41-B2BC-EB30B29343BC}"/>
              </a:ext>
            </a:extLst>
          </p:cNvPr>
          <p:cNvGrpSpPr/>
          <p:nvPr/>
        </p:nvGrpSpPr>
        <p:grpSpPr>
          <a:xfrm>
            <a:off x="430071" y="343219"/>
            <a:ext cx="626092" cy="458505"/>
            <a:chOff x="6835970" y="2624167"/>
            <a:chExt cx="1109160" cy="812269"/>
          </a:xfrm>
        </p:grpSpPr>
        <p:sp>
          <p:nvSpPr>
            <p:cNvPr id="46" name="Striped Right Arrow 45">
              <a:extLst>
                <a:ext uri="{FF2B5EF4-FFF2-40B4-BE49-F238E27FC236}">
                  <a16:creationId xmlns:a16="http://schemas.microsoft.com/office/drawing/2014/main" id="{37882AC7-AA14-854B-A81E-966583FBA116}"/>
                </a:ext>
              </a:extLst>
            </p:cNvPr>
            <p:cNvSpPr/>
            <p:nvPr/>
          </p:nvSpPr>
          <p:spPr>
            <a:xfrm rot="10800000">
              <a:off x="6835970" y="2836226"/>
              <a:ext cx="744699" cy="40524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FD4F9ED-39BF-F344-9092-C0D4E764CE5B}"/>
                </a:ext>
              </a:extLst>
            </p:cNvPr>
            <p:cNvGrpSpPr/>
            <p:nvPr/>
          </p:nvGrpSpPr>
          <p:grpSpPr>
            <a:xfrm>
              <a:off x="7179308" y="2624167"/>
              <a:ext cx="765822" cy="812269"/>
              <a:chOff x="4629500" y="2876843"/>
              <a:chExt cx="765822" cy="812269"/>
            </a:xfrm>
          </p:grpSpPr>
          <p:sp>
            <p:nvSpPr>
              <p:cNvPr id="48" name="Rectangle 47">
                <a:extLst>
                  <a:ext uri="{FF2B5EF4-FFF2-40B4-BE49-F238E27FC236}">
                    <a16:creationId xmlns:a16="http://schemas.microsoft.com/office/drawing/2014/main" id="{7F455C3F-F210-7644-9999-B2647E2A508E}"/>
                  </a:ext>
                </a:extLst>
              </p:cNvPr>
              <p:cNvSpPr/>
              <p:nvPr/>
            </p:nvSpPr>
            <p:spPr>
              <a:xfrm>
                <a:off x="5272653" y="2877864"/>
                <a:ext cx="122669" cy="8062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740CE7-8D09-DA40-B85A-9FD090ECD64C}"/>
                  </a:ext>
                </a:extLst>
              </p:cNvPr>
              <p:cNvSpPr/>
              <p:nvPr/>
            </p:nvSpPr>
            <p:spPr>
              <a:xfrm rot="16200000">
                <a:off x="4909043" y="2597300"/>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1A3F5B-3E08-9745-BBBA-ABD177FA8206}"/>
                  </a:ext>
                </a:extLst>
              </p:cNvPr>
              <p:cNvSpPr/>
              <p:nvPr/>
            </p:nvSpPr>
            <p:spPr>
              <a:xfrm rot="16200000">
                <a:off x="4914237" y="3327193"/>
                <a:ext cx="82376" cy="641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21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FB981E5-2C87-BB43-B151-8D3FB6F1415A}"/>
              </a:ext>
            </a:extLst>
          </p:cNvPr>
          <p:cNvGrpSpPr/>
          <p:nvPr/>
        </p:nvGrpSpPr>
        <p:grpSpPr>
          <a:xfrm>
            <a:off x="-113267" y="-42865"/>
            <a:ext cx="12369046" cy="7029452"/>
            <a:chOff x="-113267" y="-42865"/>
            <a:chExt cx="12369046" cy="7029452"/>
          </a:xfrm>
        </p:grpSpPr>
        <p:pic>
          <p:nvPicPr>
            <p:cNvPr id="38" name="Picture 37" descr="A crowd of people at a concert&#10;&#10;Description automatically generated with medium confidence">
              <a:extLst>
                <a:ext uri="{FF2B5EF4-FFF2-40B4-BE49-F238E27FC236}">
                  <a16:creationId xmlns:a16="http://schemas.microsoft.com/office/drawing/2014/main" id="{45FD5125-E095-EB4F-A376-79AFD379E792}"/>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113267" y="-42865"/>
              <a:ext cx="12348131" cy="7029451"/>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a:stretch/>
          </p:blipFill>
          <p:spPr>
            <a:xfrm>
              <a:off x="-92352" y="-42863"/>
              <a:ext cx="12348131" cy="7029450"/>
            </a:xfrm>
            <a:prstGeom prst="rect">
              <a:avLst/>
            </a:prstGeom>
          </p:spPr>
        </p:pic>
        <p:sp>
          <p:nvSpPr>
            <p:cNvPr id="11" name="TextBox 10">
              <a:extLst>
                <a:ext uri="{FF2B5EF4-FFF2-40B4-BE49-F238E27FC236}">
                  <a16:creationId xmlns:a16="http://schemas.microsoft.com/office/drawing/2014/main" id="{53546BDF-8A69-2348-97B0-C6CECD2D7EFB}"/>
                </a:ext>
              </a:extLst>
            </p:cNvPr>
            <p:cNvSpPr txBox="1"/>
            <p:nvPr/>
          </p:nvSpPr>
          <p:spPr>
            <a:xfrm>
              <a:off x="1936432" y="219446"/>
              <a:ext cx="8319137"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Violent homegrown extremism: </a:t>
              </a:r>
            </a:p>
          </p:txBody>
        </p:sp>
        <p:sp>
          <p:nvSpPr>
            <p:cNvPr id="15" name="TextBox 14">
              <a:extLst>
                <a:ext uri="{FF2B5EF4-FFF2-40B4-BE49-F238E27FC236}">
                  <a16:creationId xmlns:a16="http://schemas.microsoft.com/office/drawing/2014/main" id="{FFAB8248-022E-AC41-927C-F139D103C5D6}"/>
                </a:ext>
              </a:extLst>
            </p:cNvPr>
            <p:cNvSpPr txBox="1"/>
            <p:nvPr/>
          </p:nvSpPr>
          <p:spPr>
            <a:xfrm>
              <a:off x="1602391" y="927332"/>
              <a:ext cx="9029075"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growing in lethality and frequency</a:t>
              </a:r>
            </a:p>
          </p:txBody>
        </p:sp>
        <p:graphicFrame>
          <p:nvGraphicFramePr>
            <p:cNvPr id="26" name="Chart 25">
              <a:extLst>
                <a:ext uri="{FF2B5EF4-FFF2-40B4-BE49-F238E27FC236}">
                  <a16:creationId xmlns:a16="http://schemas.microsoft.com/office/drawing/2014/main" id="{070F6077-F901-4E44-B0D3-175235ADD358}"/>
                </a:ext>
              </a:extLst>
            </p:cNvPr>
            <p:cNvGraphicFramePr/>
            <p:nvPr>
              <p:extLst>
                <p:ext uri="{D42A27DB-BD31-4B8C-83A1-F6EECF244321}">
                  <p14:modId xmlns:p14="http://schemas.microsoft.com/office/powerpoint/2010/main" val="1294505249"/>
                </p:ext>
              </p:extLst>
            </p:nvPr>
          </p:nvGraphicFramePr>
          <p:xfrm>
            <a:off x="1733974" y="2339102"/>
            <a:ext cx="9063248" cy="4243413"/>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6AB518D6-96B0-FE45-AB11-954C6C3793FB}"/>
                </a:ext>
              </a:extLst>
            </p:cNvPr>
            <p:cNvSpPr txBox="1"/>
            <p:nvPr/>
          </p:nvSpPr>
          <p:spPr>
            <a:xfrm>
              <a:off x="3387470" y="1862246"/>
              <a:ext cx="6173165" cy="400110"/>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pPr algn="ctr"/>
              <a:r>
                <a:rPr lang="en-US" sz="2000">
                  <a:latin typeface="Franklin Gothic Book" panose="020B0503020102020204" pitchFamily="34" charset="0"/>
                </a:rPr>
                <a:t>Number of extremist plots and attacks on American soil</a:t>
              </a:r>
            </a:p>
          </p:txBody>
        </p:sp>
        <p:sp>
          <p:nvSpPr>
            <p:cNvPr id="33" name="TextBox 32">
              <a:extLst>
                <a:ext uri="{FF2B5EF4-FFF2-40B4-BE49-F238E27FC236}">
                  <a16:creationId xmlns:a16="http://schemas.microsoft.com/office/drawing/2014/main" id="{24A28DAC-44B4-4447-8E83-443D9056476A}"/>
                </a:ext>
              </a:extLst>
            </p:cNvPr>
            <p:cNvSpPr txBox="1"/>
            <p:nvPr/>
          </p:nvSpPr>
          <p:spPr>
            <a:xfrm>
              <a:off x="6216611" y="2431860"/>
              <a:ext cx="514885" cy="430887"/>
            </a:xfrm>
            <a:prstGeom prst="rect">
              <a:avLst/>
            </a:prstGeom>
            <a:noFill/>
          </p:spPr>
          <p:txBody>
            <a:bodyPr wrap="none" rtlCol="0">
              <a:spAutoFit/>
            </a:bodyPr>
            <a:lstStyle/>
            <a:p>
              <a:r>
                <a:rPr lang="en-US" sz="2200">
                  <a:solidFill>
                    <a:srgbClr val="FBF7CE"/>
                  </a:solidFill>
                  <a:latin typeface="Franklin Gothic Book" panose="020B0503020102020204" pitchFamily="34" charset="0"/>
                  <a:cs typeface="Times New Roman" panose="02020603050405020304" pitchFamily="18" charset="0"/>
                </a:rPr>
                <a:t>54</a:t>
              </a:r>
            </a:p>
          </p:txBody>
        </p:sp>
        <p:sp>
          <p:nvSpPr>
            <p:cNvPr id="34" name="TextBox 33">
              <a:extLst>
                <a:ext uri="{FF2B5EF4-FFF2-40B4-BE49-F238E27FC236}">
                  <a16:creationId xmlns:a16="http://schemas.microsoft.com/office/drawing/2014/main" id="{BD686D87-00C9-844F-990F-892CFC055A58}"/>
                </a:ext>
              </a:extLst>
            </p:cNvPr>
            <p:cNvSpPr txBox="1"/>
            <p:nvPr/>
          </p:nvSpPr>
          <p:spPr>
            <a:xfrm>
              <a:off x="9084063" y="2995943"/>
              <a:ext cx="516808" cy="430887"/>
            </a:xfrm>
            <a:prstGeom prst="rect">
              <a:avLst/>
            </a:prstGeom>
            <a:noFill/>
          </p:spPr>
          <p:txBody>
            <a:bodyPr wrap="none" rtlCol="0">
              <a:spAutoFit/>
            </a:bodyPr>
            <a:lstStyle/>
            <a:p>
              <a:r>
                <a:rPr lang="en-US" sz="2200">
                  <a:solidFill>
                    <a:srgbClr val="FBF7CE"/>
                  </a:solidFill>
                  <a:latin typeface="Franklin Gothic Book" panose="020B0503020102020204" pitchFamily="34" charset="0"/>
                  <a:cs typeface="Times New Roman" panose="02020603050405020304" pitchFamily="18" charset="0"/>
                </a:rPr>
                <a:t>44</a:t>
              </a:r>
            </a:p>
          </p:txBody>
        </p:sp>
        <p:sp>
          <p:nvSpPr>
            <p:cNvPr id="35" name="TextBox 34">
              <a:extLst>
                <a:ext uri="{FF2B5EF4-FFF2-40B4-BE49-F238E27FC236}">
                  <a16:creationId xmlns:a16="http://schemas.microsoft.com/office/drawing/2014/main" id="{2484C6EE-0981-3B41-B46E-355FD42D7144}"/>
                </a:ext>
              </a:extLst>
            </p:cNvPr>
            <p:cNvSpPr txBox="1"/>
            <p:nvPr/>
          </p:nvSpPr>
          <p:spPr>
            <a:xfrm>
              <a:off x="3454568" y="5343792"/>
              <a:ext cx="349776" cy="430887"/>
            </a:xfrm>
            <a:prstGeom prst="rect">
              <a:avLst/>
            </a:prstGeom>
            <a:noFill/>
          </p:spPr>
          <p:txBody>
            <a:bodyPr wrap="none" rtlCol="0">
              <a:spAutoFit/>
            </a:bodyPr>
            <a:lstStyle/>
            <a:p>
              <a:r>
                <a:rPr lang="en-US" sz="2200">
                  <a:solidFill>
                    <a:srgbClr val="FBF7CE"/>
                  </a:solidFill>
                  <a:latin typeface="Franklin Gothic Book" panose="020B0503020102020204" pitchFamily="34" charset="0"/>
                  <a:cs typeface="Times New Roman" panose="02020603050405020304" pitchFamily="18" charset="0"/>
                </a:rPr>
                <a:t>5</a:t>
              </a:r>
            </a:p>
          </p:txBody>
        </p:sp>
        <p:sp>
          <p:nvSpPr>
            <p:cNvPr id="36" name="TextBox 35">
              <a:extLst>
                <a:ext uri="{FF2B5EF4-FFF2-40B4-BE49-F238E27FC236}">
                  <a16:creationId xmlns:a16="http://schemas.microsoft.com/office/drawing/2014/main" id="{43F6A34F-5C68-3640-975C-5504420F71F0}"/>
                </a:ext>
              </a:extLst>
            </p:cNvPr>
            <p:cNvSpPr txBox="1"/>
            <p:nvPr/>
          </p:nvSpPr>
          <p:spPr>
            <a:xfrm>
              <a:off x="1445159" y="6630212"/>
              <a:ext cx="9526310" cy="230832"/>
            </a:xfrm>
            <a:prstGeom prst="rect">
              <a:avLst/>
            </a:prstGeom>
            <a:noFill/>
          </p:spPr>
          <p:txBody>
            <a:bodyPr wrap="square" rtlCol="0">
              <a:spAutoFit/>
            </a:bodyPr>
            <a:lstStyle/>
            <a:p>
              <a:pPr algn="ctr"/>
              <a:r>
                <a:rPr lang="en-US" sz="900" dirty="0">
                  <a:solidFill>
                    <a:schemeClr val="bg1">
                      <a:lumMod val="75000"/>
                    </a:schemeClr>
                  </a:solidFill>
                  <a:latin typeface="Franklin Gothic Book" panose="020B0503020102020204" pitchFamily="34" charset="0"/>
                </a:rPr>
                <a:t>Data source: Seth G. Jones, Catrina </a:t>
              </a:r>
              <a:r>
                <a:rPr lang="en-US" sz="900" dirty="0" err="1">
                  <a:solidFill>
                    <a:schemeClr val="bg1">
                      <a:lumMod val="75000"/>
                    </a:schemeClr>
                  </a:solidFill>
                  <a:latin typeface="Franklin Gothic Book" panose="020B0503020102020204" pitchFamily="34" charset="0"/>
                </a:rPr>
                <a:t>Doxsee</a:t>
              </a:r>
              <a:r>
                <a:rPr lang="en-US" sz="900" dirty="0">
                  <a:solidFill>
                    <a:schemeClr val="bg1">
                      <a:lumMod val="75000"/>
                    </a:schemeClr>
                  </a:solidFill>
                  <a:latin typeface="Franklin Gothic Book" panose="020B0503020102020204" pitchFamily="34" charset="0"/>
                </a:rPr>
                <a:t>, and Nicholas </a:t>
              </a:r>
              <a:r>
                <a:rPr lang="en-US" sz="900" dirty="0" err="1">
                  <a:solidFill>
                    <a:schemeClr val="bg1">
                      <a:lumMod val="75000"/>
                    </a:schemeClr>
                  </a:solidFill>
                  <a:latin typeface="Franklin Gothic Book" panose="020B0503020102020204" pitchFamily="34" charset="0"/>
                </a:rPr>
                <a:t>Harring</a:t>
              </a:r>
              <a:r>
                <a:rPr lang="en-US" sz="900" dirty="0">
                  <a:solidFill>
                    <a:schemeClr val="bg1">
                      <a:lumMod val="75000"/>
                    </a:schemeClr>
                  </a:solidFill>
                  <a:latin typeface="Franklin Gothic Book" panose="020B0503020102020204" pitchFamily="34" charset="0"/>
                </a:rPr>
                <a:t>, “The Escalating Terrorism Problem in the United States,” </a:t>
              </a:r>
              <a:r>
                <a:rPr lang="en-US" sz="900" i="1" dirty="0">
                  <a:solidFill>
                    <a:schemeClr val="bg1">
                      <a:lumMod val="75000"/>
                    </a:schemeClr>
                  </a:solidFill>
                  <a:latin typeface="Franklin Gothic Book" panose="020B0503020102020204" pitchFamily="34" charset="0"/>
                </a:rPr>
                <a:t>Center for Strategic and International Studies</a:t>
              </a:r>
              <a:r>
                <a:rPr lang="en-US" sz="900" dirty="0">
                  <a:solidFill>
                    <a:schemeClr val="bg1">
                      <a:lumMod val="75000"/>
                    </a:schemeClr>
                  </a:solidFill>
                  <a:latin typeface="Franklin Gothic Book" panose="020B0503020102020204" pitchFamily="34" charset="0"/>
                </a:rPr>
                <a:t>, June 17, 2020</a:t>
              </a:r>
            </a:p>
          </p:txBody>
        </p:sp>
      </p:grpSp>
      <p:sp>
        <p:nvSpPr>
          <p:cNvPr id="17" name="Rectangle 16">
            <a:extLst>
              <a:ext uri="{FF2B5EF4-FFF2-40B4-BE49-F238E27FC236}">
                <a16:creationId xmlns:a16="http://schemas.microsoft.com/office/drawing/2014/main" id="{2C30D8E4-F78A-534E-AF71-9ADFF1FC1D86}"/>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B3D1189-7E73-3945-AA56-0DA8082CB880}"/>
              </a:ext>
            </a:extLst>
          </p:cNvPr>
          <p:cNvSpPr>
            <a:spLocks noGrp="1"/>
          </p:cNvSpPr>
          <p:nvPr>
            <p:ph type="sldNum" sz="quarter" idx="12"/>
          </p:nvPr>
        </p:nvSpPr>
        <p:spPr/>
        <p:txBody>
          <a:bodyPr/>
          <a:lstStyle/>
          <a:p>
            <a:fld id="{2D353DAF-B8F6-AF49-88EC-52D105AD3680}" type="slidenum">
              <a:rPr lang="en-US" smtClean="0"/>
              <a:t>2</a:t>
            </a:fld>
            <a:endParaRPr lang="en-US"/>
          </a:p>
        </p:txBody>
      </p:sp>
    </p:spTree>
    <p:extLst>
      <p:ext uri="{BB962C8B-B14F-4D97-AF65-F5344CB8AC3E}">
        <p14:creationId xmlns:p14="http://schemas.microsoft.com/office/powerpoint/2010/main" val="8669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A396C-D145-634A-B3E7-E2A090B0BBB5}"/>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48577"/>
            <a:ext cx="12122481" cy="672690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63362" y="-124207"/>
            <a:ext cx="12318724" cy="6943725"/>
          </a:xfrm>
          <a:prstGeom prst="rect">
            <a:avLst/>
          </a:prstGeom>
        </p:spPr>
      </p:pic>
      <p:sp>
        <p:nvSpPr>
          <p:cNvPr id="65" name="Rectangle 64">
            <a:extLst>
              <a:ext uri="{FF2B5EF4-FFF2-40B4-BE49-F238E27FC236}">
                <a16:creationId xmlns:a16="http://schemas.microsoft.com/office/drawing/2014/main" id="{9CEBA673-90DE-7E48-ABF4-BDE3F3E0863C}"/>
              </a:ext>
            </a:extLst>
          </p:cNvPr>
          <p:cNvSpPr/>
          <p:nvPr/>
        </p:nvSpPr>
        <p:spPr>
          <a:xfrm>
            <a:off x="256032" y="3429702"/>
            <a:ext cx="11612880" cy="890847"/>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D8D334D-71DB-7945-923C-1D1A675777CC}"/>
              </a:ext>
            </a:extLst>
          </p:cNvPr>
          <p:cNvSpPr txBox="1"/>
          <p:nvPr/>
        </p:nvSpPr>
        <p:spPr>
          <a:xfrm>
            <a:off x="4311700" y="219446"/>
            <a:ext cx="356860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Key Findings</a:t>
            </a:r>
          </a:p>
        </p:txBody>
      </p:sp>
      <p:sp>
        <p:nvSpPr>
          <p:cNvPr id="39" name="TextBox 38">
            <a:extLst>
              <a:ext uri="{FF2B5EF4-FFF2-40B4-BE49-F238E27FC236}">
                <a16:creationId xmlns:a16="http://schemas.microsoft.com/office/drawing/2014/main" id="{D1861136-4D10-0F46-86A9-5D36169B693D}"/>
              </a:ext>
            </a:extLst>
          </p:cNvPr>
          <p:cNvSpPr txBox="1"/>
          <p:nvPr/>
        </p:nvSpPr>
        <p:spPr>
          <a:xfrm>
            <a:off x="4149487" y="3459627"/>
            <a:ext cx="1527982" cy="830997"/>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Pathways </a:t>
            </a:r>
          </a:p>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In</a:t>
            </a:r>
          </a:p>
        </p:txBody>
      </p:sp>
      <p:sp>
        <p:nvSpPr>
          <p:cNvPr id="34" name="Striped Right Arrow 33">
            <a:extLst>
              <a:ext uri="{FF2B5EF4-FFF2-40B4-BE49-F238E27FC236}">
                <a16:creationId xmlns:a16="http://schemas.microsoft.com/office/drawing/2014/main" id="{91553CB7-04FA-8246-A8C1-359F5CE1EFB4}"/>
              </a:ext>
            </a:extLst>
          </p:cNvPr>
          <p:cNvSpPr/>
          <p:nvPr/>
        </p:nvSpPr>
        <p:spPr>
          <a:xfrm>
            <a:off x="4385339" y="2829823"/>
            <a:ext cx="744699" cy="405248"/>
          </a:xfrm>
          <a:prstGeom prst="stripedRightArrow">
            <a:avLst/>
          </a:prstGeom>
          <a:solidFill>
            <a:schemeClr val="tx1">
              <a:lumMod val="50000"/>
              <a:lumOff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7C85785-9135-D740-B0DA-AE97D85FAC5C}"/>
              </a:ext>
            </a:extLst>
          </p:cNvPr>
          <p:cNvGrpSpPr/>
          <p:nvPr/>
        </p:nvGrpSpPr>
        <p:grpSpPr>
          <a:xfrm>
            <a:off x="4637184" y="2615555"/>
            <a:ext cx="762380" cy="814477"/>
            <a:chOff x="4637184" y="2874635"/>
            <a:chExt cx="762380" cy="814477"/>
          </a:xfrm>
        </p:grpSpPr>
        <p:sp>
          <p:nvSpPr>
            <p:cNvPr id="35" name="Rectangle 34">
              <a:extLst>
                <a:ext uri="{FF2B5EF4-FFF2-40B4-BE49-F238E27FC236}">
                  <a16:creationId xmlns:a16="http://schemas.microsoft.com/office/drawing/2014/main" id="{214DA96F-6863-4D48-9BDD-9FA943D16827}"/>
                </a:ext>
              </a:extLst>
            </p:cNvPr>
            <p:cNvSpPr/>
            <p:nvPr/>
          </p:nvSpPr>
          <p:spPr>
            <a:xfrm>
              <a:off x="5276895" y="2874635"/>
              <a:ext cx="122669" cy="81222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B36F6E0-1B72-9146-BFDE-76EFF49CEC78}"/>
                </a:ext>
              </a:extLst>
            </p:cNvPr>
            <p:cNvSpPr/>
            <p:nvPr/>
          </p:nvSpPr>
          <p:spPr>
            <a:xfrm rot="16200000">
              <a:off x="4916727" y="2599704"/>
              <a:ext cx="82376" cy="641462"/>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FE04186-44F9-164B-8904-F6E69CA27EDD}"/>
                </a:ext>
              </a:extLst>
            </p:cNvPr>
            <p:cNvSpPr/>
            <p:nvPr/>
          </p:nvSpPr>
          <p:spPr>
            <a:xfrm rot="16200000">
              <a:off x="4921921" y="3327193"/>
              <a:ext cx="82376" cy="641462"/>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3EF53280-7C05-1143-B334-00126FE583D5}"/>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E878591-1F3D-1949-A561-D9CBF926A657}"/>
              </a:ext>
            </a:extLst>
          </p:cNvPr>
          <p:cNvSpPr txBox="1"/>
          <p:nvPr/>
        </p:nvSpPr>
        <p:spPr>
          <a:xfrm>
            <a:off x="760593" y="3459627"/>
            <a:ext cx="2674129" cy="830997"/>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Risk/Contributing </a:t>
            </a:r>
          </a:p>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Factors</a:t>
            </a:r>
          </a:p>
        </p:txBody>
      </p:sp>
      <p:pic>
        <p:nvPicPr>
          <p:cNvPr id="32" name="Picture 31">
            <a:extLst>
              <a:ext uri="{FF2B5EF4-FFF2-40B4-BE49-F238E27FC236}">
                <a16:creationId xmlns:a16="http://schemas.microsoft.com/office/drawing/2014/main" id="{932A820F-69BB-B24B-954C-048FD5F8C77C}"/>
              </a:ext>
            </a:extLst>
          </p:cNvPr>
          <p:cNvPicPr>
            <a:picLocks noChangeAspect="1"/>
          </p:cNvPicPr>
          <p:nvPr/>
        </p:nvPicPr>
        <p:blipFill rotWithShape="1">
          <a:blip r:embed="rId5" cstate="email">
            <a:alphaModFix amt="85000"/>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1551287" y="2616418"/>
            <a:ext cx="873285" cy="755198"/>
          </a:xfrm>
          <a:prstGeom prst="rect">
            <a:avLst/>
          </a:prstGeom>
        </p:spPr>
      </p:pic>
      <p:sp>
        <p:nvSpPr>
          <p:cNvPr id="40" name="TextBox 39">
            <a:extLst>
              <a:ext uri="{FF2B5EF4-FFF2-40B4-BE49-F238E27FC236}">
                <a16:creationId xmlns:a16="http://schemas.microsoft.com/office/drawing/2014/main" id="{FCA60ACA-B7E1-9340-881D-06452D474F6A}"/>
              </a:ext>
            </a:extLst>
          </p:cNvPr>
          <p:cNvSpPr txBox="1"/>
          <p:nvPr/>
        </p:nvSpPr>
        <p:spPr>
          <a:xfrm flipH="1">
            <a:off x="6613773" y="3644293"/>
            <a:ext cx="2132146" cy="461665"/>
          </a:xfrm>
          <a:prstGeom prst="rect">
            <a:avLst/>
          </a:prstGeom>
          <a:noFill/>
        </p:spPr>
        <p:txBody>
          <a:bodyPr wrap="squar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Exiting</a:t>
            </a:r>
          </a:p>
        </p:txBody>
      </p:sp>
      <p:grpSp>
        <p:nvGrpSpPr>
          <p:cNvPr id="41" name="Group 40">
            <a:extLst>
              <a:ext uri="{FF2B5EF4-FFF2-40B4-BE49-F238E27FC236}">
                <a16:creationId xmlns:a16="http://schemas.microsoft.com/office/drawing/2014/main" id="{E17755C1-CC7E-BA4C-9440-9994BDE82E3F}"/>
              </a:ext>
            </a:extLst>
          </p:cNvPr>
          <p:cNvGrpSpPr/>
          <p:nvPr/>
        </p:nvGrpSpPr>
        <p:grpSpPr>
          <a:xfrm>
            <a:off x="7179308" y="2625189"/>
            <a:ext cx="765822" cy="811247"/>
            <a:chOff x="4629500" y="2877865"/>
            <a:chExt cx="765822" cy="811247"/>
          </a:xfrm>
          <a:solidFill>
            <a:schemeClr val="tx1">
              <a:lumMod val="50000"/>
              <a:lumOff val="50000"/>
            </a:schemeClr>
          </a:solidFill>
        </p:grpSpPr>
        <p:sp>
          <p:nvSpPr>
            <p:cNvPr id="42" name="Rectangle 41">
              <a:extLst>
                <a:ext uri="{FF2B5EF4-FFF2-40B4-BE49-F238E27FC236}">
                  <a16:creationId xmlns:a16="http://schemas.microsoft.com/office/drawing/2014/main" id="{353CA6A0-DE02-0E4B-8F1E-CA8BCD86630B}"/>
                </a:ext>
              </a:extLst>
            </p:cNvPr>
            <p:cNvSpPr/>
            <p:nvPr/>
          </p:nvSpPr>
          <p:spPr>
            <a:xfrm>
              <a:off x="5272653" y="2877865"/>
              <a:ext cx="122669" cy="801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555460F-38AF-4F4E-9CB1-9C662CEAEBE5}"/>
                </a:ext>
              </a:extLst>
            </p:cNvPr>
            <p:cNvSpPr/>
            <p:nvPr/>
          </p:nvSpPr>
          <p:spPr>
            <a:xfrm rot="16200000">
              <a:off x="4909043" y="2605121"/>
              <a:ext cx="82376" cy="641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CF2E91B-531E-3A4C-9883-FE995A6C4F3E}"/>
                </a:ext>
              </a:extLst>
            </p:cNvPr>
            <p:cNvSpPr/>
            <p:nvPr/>
          </p:nvSpPr>
          <p:spPr>
            <a:xfrm rot="16200000">
              <a:off x="4914237" y="3327193"/>
              <a:ext cx="82376" cy="641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Striped Right Arrow 44">
            <a:extLst>
              <a:ext uri="{FF2B5EF4-FFF2-40B4-BE49-F238E27FC236}">
                <a16:creationId xmlns:a16="http://schemas.microsoft.com/office/drawing/2014/main" id="{A78C493E-CD1E-974C-8972-D9BFD1384757}"/>
              </a:ext>
            </a:extLst>
          </p:cNvPr>
          <p:cNvSpPr/>
          <p:nvPr/>
        </p:nvSpPr>
        <p:spPr>
          <a:xfrm rot="10800000">
            <a:off x="6935147" y="2836227"/>
            <a:ext cx="744699" cy="405248"/>
          </a:xfrm>
          <a:prstGeom prst="stripedRightArrow">
            <a:avLst/>
          </a:prstGeom>
          <a:solidFill>
            <a:schemeClr val="tx1">
              <a:lumMod val="50000"/>
              <a:lumOff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CB80721-5F40-8D4D-8B07-E08BB91F5FCF}"/>
              </a:ext>
            </a:extLst>
          </p:cNvPr>
          <p:cNvSpPr txBox="1"/>
          <p:nvPr/>
        </p:nvSpPr>
        <p:spPr>
          <a:xfrm>
            <a:off x="9492348" y="3644293"/>
            <a:ext cx="1568057" cy="461665"/>
          </a:xfrm>
          <a:prstGeom prst="rect">
            <a:avLst/>
          </a:prstGeom>
          <a:noFill/>
        </p:spPr>
        <p:txBody>
          <a:bodyPr wrap="non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Mitigation</a:t>
            </a:r>
          </a:p>
        </p:txBody>
      </p:sp>
      <p:pic>
        <p:nvPicPr>
          <p:cNvPr id="48" name="Picture 47">
            <a:extLst>
              <a:ext uri="{FF2B5EF4-FFF2-40B4-BE49-F238E27FC236}">
                <a16:creationId xmlns:a16="http://schemas.microsoft.com/office/drawing/2014/main" id="{25A0C376-E7C0-134C-9749-5421D21AA7B2}"/>
              </a:ext>
            </a:extLst>
          </p:cNvPr>
          <p:cNvPicPr>
            <a:picLocks noChangeAspect="1"/>
          </p:cNvPicPr>
          <p:nvPr/>
        </p:nvPicPr>
        <p:blipFill rotWithShape="1">
          <a:blip r:embed="rId7" cstate="email">
            <a:alphaModFix amt="85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16396"/>
          <a:stretch/>
        </p:blipFill>
        <p:spPr>
          <a:xfrm>
            <a:off x="9737706" y="2564190"/>
            <a:ext cx="1066423" cy="891572"/>
          </a:xfrm>
          <a:prstGeom prst="rect">
            <a:avLst/>
          </a:prstGeom>
        </p:spPr>
      </p:pic>
      <p:sp>
        <p:nvSpPr>
          <p:cNvPr id="3" name="Slide Number Placeholder 2">
            <a:extLst>
              <a:ext uri="{FF2B5EF4-FFF2-40B4-BE49-F238E27FC236}">
                <a16:creationId xmlns:a16="http://schemas.microsoft.com/office/drawing/2014/main" id="{3B3EE73B-9139-C447-BE03-FEE281CE7470}"/>
              </a:ext>
            </a:extLst>
          </p:cNvPr>
          <p:cNvSpPr>
            <a:spLocks noGrp="1"/>
          </p:cNvSpPr>
          <p:nvPr>
            <p:ph type="sldNum" sz="quarter" idx="12"/>
          </p:nvPr>
        </p:nvSpPr>
        <p:spPr/>
        <p:txBody>
          <a:bodyPr/>
          <a:lstStyle/>
          <a:p>
            <a:fld id="{2D353DAF-B8F6-AF49-88EC-52D105AD3680}" type="slidenum">
              <a:rPr lang="en-US" smtClean="0"/>
              <a:t>20</a:t>
            </a:fld>
            <a:endParaRPr lang="en-US"/>
          </a:p>
        </p:txBody>
      </p:sp>
    </p:spTree>
    <p:extLst>
      <p:ext uri="{BB962C8B-B14F-4D97-AF65-F5344CB8AC3E}">
        <p14:creationId xmlns:p14="http://schemas.microsoft.com/office/powerpoint/2010/main" val="36625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E80DE2-BD2E-A24F-8C88-4DA95B31B3AB}"/>
              </a:ext>
            </a:extLst>
          </p:cNvPr>
          <p:cNvGrpSpPr/>
          <p:nvPr/>
        </p:nvGrpSpPr>
        <p:grpSpPr>
          <a:xfrm>
            <a:off x="-107473" y="-36576"/>
            <a:ext cx="12318724" cy="7013638"/>
            <a:chOff x="-107473" y="-36576"/>
            <a:chExt cx="12318724" cy="7013638"/>
          </a:xfrm>
        </p:grpSpPr>
        <p:pic>
          <p:nvPicPr>
            <p:cNvPr id="3" name="Picture 2">
              <a:extLst>
                <a:ext uri="{FF2B5EF4-FFF2-40B4-BE49-F238E27FC236}">
                  <a16:creationId xmlns:a16="http://schemas.microsoft.com/office/drawing/2014/main" id="{8D239DD5-B3A8-504D-8580-6C60BED640A1}"/>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473" y="-36576"/>
              <a:ext cx="12318724"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3" y="0"/>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445588" y="368549"/>
              <a:ext cx="7434919" cy="1200329"/>
            </a:xfrm>
            <a:prstGeom prst="rect">
              <a:avLst/>
            </a:prstGeom>
            <a:noFill/>
          </p:spPr>
          <p:txBody>
            <a:bodyPr wrap="none" rtlCol="0">
              <a:spAutoFit/>
            </a:bodyPr>
            <a:lstStyle/>
            <a:p>
              <a:pPr algn="ctr"/>
              <a:r>
                <a:rPr lang="en-US" sz="3600" b="1" spc="300">
                  <a:solidFill>
                    <a:schemeClr val="bg1"/>
                  </a:solidFill>
                  <a:latin typeface="Times New Roman" panose="02020603050405020304" pitchFamily="18" charset="0"/>
                  <a:cs typeface="Times New Roman" panose="02020603050405020304" pitchFamily="18" charset="0"/>
                </a:rPr>
                <a:t>Must Address Marginalization </a:t>
              </a:r>
            </a:p>
            <a:p>
              <a:pPr algn="ctr"/>
              <a:r>
                <a:rPr lang="en-US" sz="3600" b="1" spc="300">
                  <a:solidFill>
                    <a:schemeClr val="bg1"/>
                  </a:solidFill>
                  <a:latin typeface="Times New Roman" panose="02020603050405020304" pitchFamily="18" charset="0"/>
                  <a:cs typeface="Times New Roman" panose="02020603050405020304" pitchFamily="18" charset="0"/>
                </a:rPr>
                <a:t>and Deepening Polarization</a:t>
              </a:r>
            </a:p>
          </p:txBody>
        </p:sp>
        <p:sp>
          <p:nvSpPr>
            <p:cNvPr id="12" name="TextBox 11">
              <a:extLst>
                <a:ext uri="{FF2B5EF4-FFF2-40B4-BE49-F238E27FC236}">
                  <a16:creationId xmlns:a16="http://schemas.microsoft.com/office/drawing/2014/main" id="{6506A046-36D9-394E-9570-48DEFFAB8498}"/>
                </a:ext>
              </a:extLst>
            </p:cNvPr>
            <p:cNvSpPr txBox="1"/>
            <p:nvPr/>
          </p:nvSpPr>
          <p:spPr>
            <a:xfrm>
              <a:off x="399823" y="758055"/>
              <a:ext cx="990977"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Mitigation</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196622" cy="2097558"/>
                <a:chOff x="2299136" y="2051546"/>
                <a:chExt cx="8196622"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84043" y="2220833"/>
                  <a:ext cx="8111715" cy="1785104"/>
                </a:xfrm>
                <a:prstGeom prst="rect">
                  <a:avLst/>
                </a:prstGeom>
                <a:noFill/>
              </p:spPr>
              <p:txBody>
                <a:bodyPr wrap="square" rtlCol="0">
                  <a:spAutoFit/>
                </a:bodyPr>
                <a:lstStyle/>
                <a:p>
                  <a:r>
                    <a:rPr lang="en-US" sz="2200" i="1">
                      <a:solidFill>
                        <a:schemeClr val="bg1"/>
                      </a:solidFill>
                      <a:latin typeface="Franklin Gothic Book" panose="020B0503020102020204" pitchFamily="34" charset="0"/>
                    </a:rPr>
                    <a:t>…We really need to have some kind of resource [in schools] that addresses the politically incorrect questions like people like me had. You know, I had questions like, ”Why is it that…we’re making a big fuss about Chinese New Year when we don’t make a fuss over [Europeans] holidays?”</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187177" y="4867833"/>
              <a:ext cx="9790883" cy="1542903"/>
              <a:chOff x="1187177" y="4867833"/>
              <a:chExt cx="9790883" cy="1542903"/>
            </a:xfrm>
          </p:grpSpPr>
          <p:sp>
            <p:nvSpPr>
              <p:cNvPr id="37" name="Rectangle 36">
                <a:extLst>
                  <a:ext uri="{FF2B5EF4-FFF2-40B4-BE49-F238E27FC236}">
                    <a16:creationId xmlns:a16="http://schemas.microsoft.com/office/drawing/2014/main" id="{30D9AA62-580A-5143-9182-AB87C2603921}"/>
                  </a:ext>
                </a:extLst>
              </p:cNvPr>
              <p:cNvSpPr/>
              <p:nvPr/>
            </p:nvSpPr>
            <p:spPr>
              <a:xfrm>
                <a:off x="1187177" y="4867833"/>
                <a:ext cx="9790883" cy="15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403487" y="4990458"/>
                <a:ext cx="8177659" cy="1323439"/>
              </a:xfrm>
              <a:prstGeom prst="rect">
                <a:avLst/>
              </a:prstGeom>
              <a:noFill/>
            </p:spPr>
            <p:txBody>
              <a:bodyPr wrap="square" rtlCol="0">
                <a:spAutoFit/>
              </a:bodyPr>
              <a:lstStyle/>
              <a:p>
                <a:r>
                  <a:rPr lang="en-US" sz="2000">
                    <a:latin typeface="Franklin Gothic Book" panose="020B0503020102020204" pitchFamily="34" charset="0"/>
                  </a:rPr>
                  <a:t>Interviewees noted how childhood is likely to be the most important time to be exposed to </a:t>
                </a:r>
                <a:r>
                  <a:rPr lang="en-US" sz="2000" b="1">
                    <a:solidFill>
                      <a:schemeClr val="accent2">
                        <a:lumMod val="75000"/>
                      </a:schemeClr>
                    </a:solidFill>
                    <a:latin typeface="Franklin Gothic Demi" panose="020B0603020102020204" pitchFamily="34" charset="0"/>
                  </a:rPr>
                  <a:t>diverse people and ideas and to develop critical thinking skills</a:t>
                </a:r>
                <a:r>
                  <a:rPr lang="en-US" sz="2000">
                    <a:latin typeface="Franklin Gothic Book" panose="020B0503020102020204" pitchFamily="34" charset="0"/>
                  </a:rPr>
                  <a:t>. </a:t>
                </a:r>
                <a:r>
                  <a:rPr lang="en-US" sz="2000" b="1">
                    <a:latin typeface="Franklin Gothic Book" panose="020B0503020102020204" pitchFamily="34" charset="0"/>
                  </a:rPr>
                  <a:t>Media literacy </a:t>
                </a:r>
                <a:r>
                  <a:rPr lang="en-US" sz="2000">
                    <a:latin typeface="Franklin Gothic Book" panose="020B0503020102020204" pitchFamily="34" charset="0"/>
                  </a:rPr>
                  <a:t>and educational outreach are key, as well as placed to safely disagree and debate.</a:t>
                </a:r>
              </a:p>
            </p:txBody>
          </p:sp>
        </p:grpSp>
        <p:pic>
          <p:nvPicPr>
            <p:cNvPr id="11" name="Picture 10">
              <a:extLst>
                <a:ext uri="{FF2B5EF4-FFF2-40B4-BE49-F238E27FC236}">
                  <a16:creationId xmlns:a16="http://schemas.microsoft.com/office/drawing/2014/main" id="{9C81ACDE-F2C1-364F-91F8-6891DB917E7D}"/>
                </a:ext>
              </a:extLst>
            </p:cNvPr>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b="17875"/>
            <a:stretch/>
          </p:blipFill>
          <p:spPr>
            <a:xfrm>
              <a:off x="1351515" y="5256312"/>
              <a:ext cx="926725" cy="761072"/>
            </a:xfrm>
            <a:prstGeom prst="rect">
              <a:avLst/>
            </a:prstGeom>
          </p:spPr>
        </p:pic>
        <p:sp>
          <p:nvSpPr>
            <p:cNvPr id="33" name="TextBox 32">
              <a:extLst>
                <a:ext uri="{FF2B5EF4-FFF2-40B4-BE49-F238E27FC236}">
                  <a16:creationId xmlns:a16="http://schemas.microsoft.com/office/drawing/2014/main" id="{63393D7B-A490-F643-828C-58F044A8062E}"/>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pic>
          <p:nvPicPr>
            <p:cNvPr id="16" name="Picture 15">
              <a:extLst>
                <a:ext uri="{FF2B5EF4-FFF2-40B4-BE49-F238E27FC236}">
                  <a16:creationId xmlns:a16="http://schemas.microsoft.com/office/drawing/2014/main" id="{17E7FADD-0D25-604C-89AF-73673AD0D25E}"/>
                </a:ext>
              </a:extLst>
            </p:cNvPr>
            <p:cNvPicPr>
              <a:picLocks noChangeAspect="1"/>
            </p:cNvPicPr>
            <p:nvPr/>
          </p:nvPicPr>
          <p:blipFill rotWithShape="1">
            <a:blip r:embed="rId9" cstate="email">
              <a:duotone>
                <a:schemeClr val="accent2">
                  <a:shade val="45000"/>
                  <a:satMod val="135000"/>
                </a:schemeClr>
                <a:prstClr val="white"/>
              </a:duotone>
              <a:extLst>
                <a:ext uri="{28A0092B-C50C-407E-A947-70E740481C1C}">
                  <a14:useLocalDpi xmlns:a14="http://schemas.microsoft.com/office/drawing/2010/main"/>
                </a:ext>
              </a:extLst>
            </a:blip>
            <a:srcRect b="27231"/>
            <a:stretch/>
          </p:blipFill>
          <p:spPr>
            <a:xfrm>
              <a:off x="1762003" y="5331686"/>
              <a:ext cx="342042" cy="248899"/>
            </a:xfrm>
            <a:prstGeom prst="rect">
              <a:avLst/>
            </a:prstGeom>
          </p:spPr>
        </p:pic>
      </p:grpSp>
      <p:sp>
        <p:nvSpPr>
          <p:cNvPr id="19" name="Slide Number Placeholder 18">
            <a:extLst>
              <a:ext uri="{FF2B5EF4-FFF2-40B4-BE49-F238E27FC236}">
                <a16:creationId xmlns:a16="http://schemas.microsoft.com/office/drawing/2014/main" id="{2A6AED2D-45D8-FE4E-8E60-486BB6EBD2B1}"/>
              </a:ext>
            </a:extLst>
          </p:cNvPr>
          <p:cNvSpPr>
            <a:spLocks noGrp="1"/>
          </p:cNvSpPr>
          <p:nvPr>
            <p:ph type="sldNum" sz="quarter" idx="12"/>
          </p:nvPr>
        </p:nvSpPr>
        <p:spPr/>
        <p:txBody>
          <a:bodyPr/>
          <a:lstStyle/>
          <a:p>
            <a:fld id="{2D353DAF-B8F6-AF49-88EC-52D105AD3680}" type="slidenum">
              <a:rPr lang="en-US" smtClean="0"/>
              <a:t>21</a:t>
            </a:fld>
            <a:endParaRPr lang="en-US"/>
          </a:p>
        </p:txBody>
      </p:sp>
      <p:pic>
        <p:nvPicPr>
          <p:cNvPr id="45" name="Picture 44">
            <a:extLst>
              <a:ext uri="{FF2B5EF4-FFF2-40B4-BE49-F238E27FC236}">
                <a16:creationId xmlns:a16="http://schemas.microsoft.com/office/drawing/2014/main" id="{BFA9D937-181B-204C-B410-15A6F25A80E6}"/>
              </a:ext>
            </a:extLst>
          </p:cNvPr>
          <p:cNvPicPr>
            <a:picLocks noChangeAspect="1"/>
          </p:cNvPicPr>
          <p:nvPr/>
        </p:nvPicPr>
        <p:blipFill rotWithShape="1">
          <a:blip r:embed="rId10" cstate="email">
            <a:alphaModFix amt="8500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b="16396"/>
          <a:stretch/>
        </p:blipFill>
        <p:spPr>
          <a:xfrm>
            <a:off x="590293" y="176816"/>
            <a:ext cx="547244" cy="457516"/>
          </a:xfrm>
          <a:prstGeom prst="rect">
            <a:avLst/>
          </a:prstGeom>
        </p:spPr>
      </p:pic>
    </p:spTree>
    <p:extLst>
      <p:ext uri="{BB962C8B-B14F-4D97-AF65-F5344CB8AC3E}">
        <p14:creationId xmlns:p14="http://schemas.microsoft.com/office/powerpoint/2010/main" val="4268843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46C184-5033-344A-8609-95440EEC06E9}"/>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 y="-8477"/>
            <a:ext cx="12232249" cy="6866477"/>
          </a:xfrm>
          <a:prstGeom prst="rect">
            <a:avLst/>
          </a:prstGeom>
        </p:spPr>
      </p:pic>
      <p:grpSp>
        <p:nvGrpSpPr>
          <p:cNvPr id="18" name="Group 17">
            <a:extLst>
              <a:ext uri="{FF2B5EF4-FFF2-40B4-BE49-F238E27FC236}">
                <a16:creationId xmlns:a16="http://schemas.microsoft.com/office/drawing/2014/main" id="{3FE80DE2-BD2E-A24F-8C88-4DA95B31B3AB}"/>
              </a:ext>
            </a:extLst>
          </p:cNvPr>
          <p:cNvGrpSpPr/>
          <p:nvPr/>
        </p:nvGrpSpPr>
        <p:grpSpPr>
          <a:xfrm>
            <a:off x="-86476" y="-36576"/>
            <a:ext cx="12318724" cy="6982949"/>
            <a:chOff x="-86476" y="-36576"/>
            <a:chExt cx="12318724" cy="6982949"/>
          </a:xfrm>
        </p:grpSpPr>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86476" y="2648"/>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1477274" y="416395"/>
              <a:ext cx="10055445" cy="1015663"/>
            </a:xfrm>
            <a:prstGeom prst="rect">
              <a:avLst/>
            </a:prstGeom>
            <a:noFill/>
          </p:spPr>
          <p:txBody>
            <a:bodyPr wrap="none" rtlCol="0">
              <a:spAutoFit/>
            </a:bodyPr>
            <a:lstStyle/>
            <a:p>
              <a:pPr algn="ctr"/>
              <a:r>
                <a:rPr lang="en-US" sz="3000" b="1" spc="300">
                  <a:solidFill>
                    <a:schemeClr val="bg1"/>
                  </a:solidFill>
                  <a:latin typeface="Times New Roman" panose="02020603050405020304" pitchFamily="18" charset="0"/>
                  <a:cs typeface="Times New Roman" panose="02020603050405020304" pitchFamily="18" charset="0"/>
                </a:rPr>
                <a:t>Addressing Mental Health, Supporting Families, </a:t>
              </a:r>
            </a:p>
            <a:p>
              <a:pPr algn="ctr"/>
              <a:r>
                <a:rPr lang="en-US" sz="3000" b="1" spc="300">
                  <a:solidFill>
                    <a:schemeClr val="bg1"/>
                  </a:solidFill>
                  <a:latin typeface="Times New Roman" panose="02020603050405020304" pitchFamily="18" charset="0"/>
                  <a:cs typeface="Times New Roman" panose="02020603050405020304" pitchFamily="18" charset="0"/>
                </a:rPr>
                <a:t>and Involving “Formers” to Intervene</a:t>
              </a:r>
            </a:p>
          </p:txBody>
        </p:sp>
        <p:sp>
          <p:nvSpPr>
            <p:cNvPr id="12" name="TextBox 11">
              <a:extLst>
                <a:ext uri="{FF2B5EF4-FFF2-40B4-BE49-F238E27FC236}">
                  <a16:creationId xmlns:a16="http://schemas.microsoft.com/office/drawing/2014/main" id="{6506A046-36D9-394E-9570-48DEFFAB8498}"/>
                </a:ext>
              </a:extLst>
            </p:cNvPr>
            <p:cNvSpPr txBox="1"/>
            <p:nvPr/>
          </p:nvSpPr>
          <p:spPr>
            <a:xfrm>
              <a:off x="399823" y="758055"/>
              <a:ext cx="990977"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Mitigation</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336398" y="1983458"/>
              <a:ext cx="8196622" cy="2182257"/>
              <a:chOff x="2416378" y="2571294"/>
              <a:chExt cx="8196622" cy="2182257"/>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416378" y="2571294"/>
                <a:ext cx="8165222" cy="2097558"/>
                <a:chOff x="2299136" y="2051546"/>
                <a:chExt cx="8165222"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2352643" y="2673270"/>
                  <a:ext cx="8111715" cy="1107996"/>
                </a:xfrm>
                <a:prstGeom prst="rect">
                  <a:avLst/>
                </a:prstGeom>
                <a:noFill/>
              </p:spPr>
              <p:txBody>
                <a:bodyPr wrap="square" rtlCol="0">
                  <a:spAutoFit/>
                </a:bodyPr>
                <a:lstStyle/>
                <a:p>
                  <a:r>
                    <a:rPr lang="en-US" sz="2200" i="1">
                      <a:solidFill>
                        <a:schemeClr val="bg1"/>
                      </a:solidFill>
                      <a:latin typeface="Franklin Gothic Book" panose="020B0503020102020204" pitchFamily="34" charset="0"/>
                    </a:rPr>
                    <a:t>{O]ne of the reasons that I haven’t seen a psychiatrist lately is because I just can’t afford it. I think I would benefit from it, but it’s inaccessible. </a:t>
                  </a: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grpSp>
        <p:grpSp>
          <p:nvGrpSpPr>
            <p:cNvPr id="39" name="Group 38">
              <a:extLst>
                <a:ext uri="{FF2B5EF4-FFF2-40B4-BE49-F238E27FC236}">
                  <a16:creationId xmlns:a16="http://schemas.microsoft.com/office/drawing/2014/main" id="{F618C5E1-1328-3447-818C-9CE35AB13037}"/>
                </a:ext>
              </a:extLst>
            </p:cNvPr>
            <p:cNvGrpSpPr/>
            <p:nvPr/>
          </p:nvGrpSpPr>
          <p:grpSpPr>
            <a:xfrm>
              <a:off x="1221534" y="4932310"/>
              <a:ext cx="9790883" cy="1542903"/>
              <a:chOff x="1221534" y="4932310"/>
              <a:chExt cx="9790883" cy="1542903"/>
            </a:xfrm>
          </p:grpSpPr>
          <p:sp>
            <p:nvSpPr>
              <p:cNvPr id="37" name="Rectangle 36">
                <a:extLst>
                  <a:ext uri="{FF2B5EF4-FFF2-40B4-BE49-F238E27FC236}">
                    <a16:creationId xmlns:a16="http://schemas.microsoft.com/office/drawing/2014/main" id="{30D9AA62-580A-5143-9182-AB87C2603921}"/>
                  </a:ext>
                </a:extLst>
              </p:cNvPr>
              <p:cNvSpPr/>
              <p:nvPr/>
            </p:nvSpPr>
            <p:spPr>
              <a:xfrm>
                <a:off x="1221534" y="4932310"/>
                <a:ext cx="9790883" cy="154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356932" y="5042043"/>
                <a:ext cx="8177659" cy="1323439"/>
              </a:xfrm>
              <a:prstGeom prst="rect">
                <a:avLst/>
              </a:prstGeom>
              <a:noFill/>
            </p:spPr>
            <p:txBody>
              <a:bodyPr wrap="square" rtlCol="0">
                <a:spAutoFit/>
              </a:bodyPr>
              <a:lstStyle/>
              <a:p>
                <a:r>
                  <a:rPr lang="en-US" sz="2000">
                    <a:latin typeface="Franklin Gothic Book" panose="020B0503020102020204" pitchFamily="34" charset="0"/>
                  </a:rPr>
                  <a:t>Some interviewees noted how there needs to be</a:t>
                </a:r>
                <a:r>
                  <a:rPr lang="en-US" sz="2000" b="1">
                    <a:solidFill>
                      <a:schemeClr val="accent2">
                        <a:lumMod val="75000"/>
                      </a:schemeClr>
                    </a:solidFill>
                    <a:latin typeface="Franklin Gothic Demi" panose="020B0603020102020204" pitchFamily="34" charset="0"/>
                  </a:rPr>
                  <a:t> accessible mental health services </a:t>
                </a:r>
                <a:r>
                  <a:rPr lang="en-US" sz="2000">
                    <a:latin typeface="Franklin Gothic Book" panose="020B0503020102020204" pitchFamily="34" charset="0"/>
                  </a:rPr>
                  <a:t>to support those who have left radical groups. Some interviewees also talked about the importance of families and friends knowing the “</a:t>
                </a:r>
                <a:r>
                  <a:rPr lang="en-US" sz="2000" b="1">
                    <a:solidFill>
                      <a:schemeClr val="accent2">
                        <a:lumMod val="75000"/>
                      </a:schemeClr>
                    </a:solidFill>
                    <a:latin typeface="Franklin Gothic Demi" panose="020B0603020102020204" pitchFamily="34" charset="0"/>
                  </a:rPr>
                  <a:t>warning signs</a:t>
                </a:r>
                <a:r>
                  <a:rPr lang="en-US" sz="2000">
                    <a:latin typeface="Franklin Gothic Book" panose="020B0503020102020204" pitchFamily="34" charset="0"/>
                  </a:rPr>
                  <a:t>” of radicalization.</a:t>
                </a:r>
              </a:p>
            </p:txBody>
          </p:sp>
        </p:grpSp>
        <p:sp>
          <p:nvSpPr>
            <p:cNvPr id="33" name="TextBox 32">
              <a:extLst>
                <a:ext uri="{FF2B5EF4-FFF2-40B4-BE49-F238E27FC236}">
                  <a16:creationId xmlns:a16="http://schemas.microsoft.com/office/drawing/2014/main" id="{63393D7B-A490-F643-828C-58F044A8062E}"/>
                </a:ext>
              </a:extLst>
            </p:cNvPr>
            <p:cNvSpPr txBox="1"/>
            <p:nvPr/>
          </p:nvSpPr>
          <p:spPr>
            <a:xfrm>
              <a:off x="6900621" y="4123866"/>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grpSp>
      <p:pic>
        <p:nvPicPr>
          <p:cNvPr id="23" name="Picture 22">
            <a:extLst>
              <a:ext uri="{FF2B5EF4-FFF2-40B4-BE49-F238E27FC236}">
                <a16:creationId xmlns:a16="http://schemas.microsoft.com/office/drawing/2014/main" id="{9C7B3977-8839-FD4C-91A0-B448ED1949B4}"/>
              </a:ext>
            </a:extLst>
          </p:cNvPr>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b="14429"/>
          <a:stretch/>
        </p:blipFill>
        <p:spPr>
          <a:xfrm>
            <a:off x="1319834" y="5197765"/>
            <a:ext cx="887020" cy="759027"/>
          </a:xfrm>
          <a:prstGeom prst="rect">
            <a:avLst/>
          </a:prstGeom>
        </p:spPr>
      </p:pic>
      <p:sp>
        <p:nvSpPr>
          <p:cNvPr id="24" name="Slide Number Placeholder 23">
            <a:extLst>
              <a:ext uri="{FF2B5EF4-FFF2-40B4-BE49-F238E27FC236}">
                <a16:creationId xmlns:a16="http://schemas.microsoft.com/office/drawing/2014/main" id="{17588ABD-8DE0-5A40-BC3A-3EF5DED646E1}"/>
              </a:ext>
            </a:extLst>
          </p:cNvPr>
          <p:cNvSpPr>
            <a:spLocks noGrp="1"/>
          </p:cNvSpPr>
          <p:nvPr>
            <p:ph type="sldNum" sz="quarter" idx="12"/>
          </p:nvPr>
        </p:nvSpPr>
        <p:spPr/>
        <p:txBody>
          <a:bodyPr/>
          <a:lstStyle/>
          <a:p>
            <a:fld id="{2D353DAF-B8F6-AF49-88EC-52D105AD3680}" type="slidenum">
              <a:rPr lang="en-US" smtClean="0"/>
              <a:t>22</a:t>
            </a:fld>
            <a:endParaRPr lang="en-US"/>
          </a:p>
        </p:txBody>
      </p:sp>
      <p:pic>
        <p:nvPicPr>
          <p:cNvPr id="40" name="Picture 39">
            <a:extLst>
              <a:ext uri="{FF2B5EF4-FFF2-40B4-BE49-F238E27FC236}">
                <a16:creationId xmlns:a16="http://schemas.microsoft.com/office/drawing/2014/main" id="{0F1AA1E5-0F31-0648-8D56-7CFB0FD7640A}"/>
              </a:ext>
            </a:extLst>
          </p:cNvPr>
          <p:cNvPicPr>
            <a:picLocks noChangeAspect="1"/>
          </p:cNvPicPr>
          <p:nvPr/>
        </p:nvPicPr>
        <p:blipFill rotWithShape="1">
          <a:blip r:embed="rId9" cstate="email">
            <a:alphaModFix amt="85000"/>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b="16396"/>
          <a:stretch/>
        </p:blipFill>
        <p:spPr>
          <a:xfrm>
            <a:off x="590293" y="176816"/>
            <a:ext cx="547244" cy="457516"/>
          </a:xfrm>
          <a:prstGeom prst="rect">
            <a:avLst/>
          </a:prstGeom>
        </p:spPr>
      </p:pic>
    </p:spTree>
    <p:extLst>
      <p:ext uri="{BB962C8B-B14F-4D97-AF65-F5344CB8AC3E}">
        <p14:creationId xmlns:p14="http://schemas.microsoft.com/office/powerpoint/2010/main" val="269585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0B11A2A-90C6-084F-8BD5-6E152AE2E738}"/>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4748" y="-96852"/>
            <a:ext cx="12246996" cy="7043225"/>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duotone>
              <a:schemeClr val="accent1">
                <a:shade val="45000"/>
                <a:satMod val="135000"/>
              </a:schemeClr>
              <a:prstClr val="white"/>
            </a:duotone>
            <a:alphaModFix amt="85000"/>
            <a:extLst>
              <a:ext uri="{28A0092B-C50C-407E-A947-70E740481C1C}">
                <a14:useLocalDpi xmlns:a14="http://schemas.microsoft.com/office/drawing/2010/main"/>
              </a:ext>
            </a:extLst>
          </a:blip>
          <a:srcRect/>
          <a:stretch/>
        </p:blipFill>
        <p:spPr>
          <a:xfrm>
            <a:off x="-86476" y="2648"/>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DB3874-D9CC-D94D-A3A0-752D4230E912}"/>
              </a:ext>
            </a:extLst>
          </p:cNvPr>
          <p:cNvGrpSpPr/>
          <p:nvPr/>
        </p:nvGrpSpPr>
        <p:grpSpPr>
          <a:xfrm>
            <a:off x="2336398" y="1983458"/>
            <a:ext cx="7547498" cy="2097558"/>
            <a:chOff x="2336398" y="1983458"/>
            <a:chExt cx="7547498" cy="2097558"/>
          </a:xfrm>
        </p:grpSpPr>
        <p:sp>
          <p:nvSpPr>
            <p:cNvPr id="9" name="TextBox 8">
              <a:extLst>
                <a:ext uri="{FF2B5EF4-FFF2-40B4-BE49-F238E27FC236}">
                  <a16:creationId xmlns:a16="http://schemas.microsoft.com/office/drawing/2014/main" id="{BD76968B-3CA8-FF44-A5A5-0D017712719C}"/>
                </a:ext>
              </a:extLst>
            </p:cNvPr>
            <p:cNvSpPr txBox="1"/>
            <p:nvPr/>
          </p:nvSpPr>
          <p:spPr>
            <a:xfrm>
              <a:off x="3690536" y="2357704"/>
              <a:ext cx="4810933"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Recommendations</a:t>
              </a:r>
            </a:p>
          </p:txBody>
        </p:sp>
        <p:grpSp>
          <p:nvGrpSpPr>
            <p:cNvPr id="27" name="Group 26">
              <a:extLst>
                <a:ext uri="{FF2B5EF4-FFF2-40B4-BE49-F238E27FC236}">
                  <a16:creationId xmlns:a16="http://schemas.microsoft.com/office/drawing/2014/main" id="{82773D5F-4219-0044-960C-4B88D62DA801}"/>
                </a:ext>
              </a:extLst>
            </p:cNvPr>
            <p:cNvGrpSpPr/>
            <p:nvPr/>
          </p:nvGrpSpPr>
          <p:grpSpPr>
            <a:xfrm>
              <a:off x="2336398" y="1983458"/>
              <a:ext cx="7547498" cy="2097558"/>
              <a:chOff x="2299136" y="2051546"/>
              <a:chExt cx="7547498" cy="2097558"/>
            </a:xfrm>
          </p:grpSpPr>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24" name="Slide Number Placeholder 23">
            <a:extLst>
              <a:ext uri="{FF2B5EF4-FFF2-40B4-BE49-F238E27FC236}">
                <a16:creationId xmlns:a16="http://schemas.microsoft.com/office/drawing/2014/main" id="{17588ABD-8DE0-5A40-BC3A-3EF5DED646E1}"/>
              </a:ext>
            </a:extLst>
          </p:cNvPr>
          <p:cNvSpPr>
            <a:spLocks noGrp="1"/>
          </p:cNvSpPr>
          <p:nvPr>
            <p:ph type="sldNum" sz="quarter" idx="12"/>
          </p:nvPr>
        </p:nvSpPr>
        <p:spPr/>
        <p:txBody>
          <a:bodyPr/>
          <a:lstStyle/>
          <a:p>
            <a:fld id="{2D353DAF-B8F6-AF49-88EC-52D105AD3680}" type="slidenum">
              <a:rPr lang="en-US" smtClean="0"/>
              <a:t>23</a:t>
            </a:fld>
            <a:endParaRPr lang="en-US"/>
          </a:p>
        </p:txBody>
      </p:sp>
    </p:spTree>
    <p:extLst>
      <p:ext uri="{BB962C8B-B14F-4D97-AF65-F5344CB8AC3E}">
        <p14:creationId xmlns:p14="http://schemas.microsoft.com/office/powerpoint/2010/main" val="3307631495"/>
      </p:ext>
    </p:extLst>
  </p:cSld>
  <p:clrMapOvr>
    <a:masterClrMapping/>
  </p:clrMapOvr>
  <p:transition spd="med">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20F619-C72A-9446-80D6-23B1223EA8B0}"/>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4748" y="-96852"/>
            <a:ext cx="12246996" cy="7043225"/>
          </a:xfrm>
          <a:prstGeom prst="rect">
            <a:avLst/>
          </a:prstGeom>
        </p:spPr>
      </p:pic>
      <p:grpSp>
        <p:nvGrpSpPr>
          <p:cNvPr id="18" name="Group 17">
            <a:extLst>
              <a:ext uri="{FF2B5EF4-FFF2-40B4-BE49-F238E27FC236}">
                <a16:creationId xmlns:a16="http://schemas.microsoft.com/office/drawing/2014/main" id="{3FE80DE2-BD2E-A24F-8C88-4DA95B31B3AB}"/>
              </a:ext>
            </a:extLst>
          </p:cNvPr>
          <p:cNvGrpSpPr/>
          <p:nvPr/>
        </p:nvGrpSpPr>
        <p:grpSpPr>
          <a:xfrm>
            <a:off x="-86476" y="-36576"/>
            <a:ext cx="12318724" cy="6982949"/>
            <a:chOff x="-86476" y="-36576"/>
            <a:chExt cx="12318724" cy="6982949"/>
          </a:xfrm>
        </p:grpSpPr>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duotone>
                <a:schemeClr val="accent1">
                  <a:shade val="45000"/>
                  <a:satMod val="135000"/>
                </a:schemeClr>
                <a:prstClr val="white"/>
              </a:duotone>
              <a:alphaModFix amt="85000"/>
              <a:extLst>
                <a:ext uri="{28A0092B-C50C-407E-A947-70E740481C1C}">
                  <a14:useLocalDpi xmlns:a14="http://schemas.microsoft.com/office/drawing/2010/main"/>
                </a:ext>
              </a:extLst>
            </a:blip>
            <a:srcRect/>
            <a:stretch/>
          </p:blipFill>
          <p:spPr>
            <a:xfrm>
              <a:off x="-86476" y="2648"/>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23">
            <a:extLst>
              <a:ext uri="{FF2B5EF4-FFF2-40B4-BE49-F238E27FC236}">
                <a16:creationId xmlns:a16="http://schemas.microsoft.com/office/drawing/2014/main" id="{17588ABD-8DE0-5A40-BC3A-3EF5DED646E1}"/>
              </a:ext>
            </a:extLst>
          </p:cNvPr>
          <p:cNvSpPr>
            <a:spLocks noGrp="1"/>
          </p:cNvSpPr>
          <p:nvPr>
            <p:ph type="sldNum" sz="quarter" idx="12"/>
          </p:nvPr>
        </p:nvSpPr>
        <p:spPr/>
        <p:txBody>
          <a:bodyPr/>
          <a:lstStyle/>
          <a:p>
            <a:fld id="{2D353DAF-B8F6-AF49-88EC-52D105AD3680}" type="slidenum">
              <a:rPr lang="en-US" smtClean="0"/>
              <a:t>24</a:t>
            </a:fld>
            <a:endParaRPr lang="en-US"/>
          </a:p>
        </p:txBody>
      </p:sp>
      <p:grpSp>
        <p:nvGrpSpPr>
          <p:cNvPr id="12" name="Group 11">
            <a:extLst>
              <a:ext uri="{FF2B5EF4-FFF2-40B4-BE49-F238E27FC236}">
                <a16:creationId xmlns:a16="http://schemas.microsoft.com/office/drawing/2014/main" id="{AAEB5CBD-4778-B84D-B385-79FDC0079298}"/>
              </a:ext>
            </a:extLst>
          </p:cNvPr>
          <p:cNvGrpSpPr/>
          <p:nvPr/>
        </p:nvGrpSpPr>
        <p:grpSpPr>
          <a:xfrm>
            <a:off x="1473294" y="184154"/>
            <a:ext cx="9245416" cy="2097558"/>
            <a:chOff x="1473294" y="1983458"/>
            <a:chExt cx="9245416" cy="2097558"/>
          </a:xfrm>
        </p:grpSpPr>
        <p:sp>
          <p:nvSpPr>
            <p:cNvPr id="13" name="TextBox 12">
              <a:extLst>
                <a:ext uri="{FF2B5EF4-FFF2-40B4-BE49-F238E27FC236}">
                  <a16:creationId xmlns:a16="http://schemas.microsoft.com/office/drawing/2014/main" id="{2B012DC5-9301-DA4F-8A75-CF087C1F0EC7}"/>
                </a:ext>
              </a:extLst>
            </p:cNvPr>
            <p:cNvSpPr txBox="1"/>
            <p:nvPr/>
          </p:nvSpPr>
          <p:spPr>
            <a:xfrm>
              <a:off x="1473294" y="2357704"/>
              <a:ext cx="9245416" cy="1323439"/>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What Do These Findings </a:t>
              </a:r>
            </a:p>
            <a:p>
              <a:pPr algn="ctr"/>
              <a:r>
                <a:rPr lang="en-US" sz="4000" b="1" spc="300">
                  <a:solidFill>
                    <a:schemeClr val="bg1"/>
                  </a:solidFill>
                  <a:latin typeface="Times New Roman" panose="02020603050405020304" pitchFamily="18" charset="0"/>
                  <a:cs typeface="Times New Roman" panose="02020603050405020304" pitchFamily="18" charset="0"/>
                </a:rPr>
                <a:t>Suggest About Policy and Practice?</a:t>
              </a:r>
            </a:p>
          </p:txBody>
        </p:sp>
        <p:grpSp>
          <p:nvGrpSpPr>
            <p:cNvPr id="14" name="Group 13">
              <a:extLst>
                <a:ext uri="{FF2B5EF4-FFF2-40B4-BE49-F238E27FC236}">
                  <a16:creationId xmlns:a16="http://schemas.microsoft.com/office/drawing/2014/main" id="{FEBBC4DA-B82F-ED45-9998-5163C5F729C3}"/>
                </a:ext>
              </a:extLst>
            </p:cNvPr>
            <p:cNvGrpSpPr/>
            <p:nvPr/>
          </p:nvGrpSpPr>
          <p:grpSpPr>
            <a:xfrm>
              <a:off x="2336398" y="1983458"/>
              <a:ext cx="7547498" cy="2097558"/>
              <a:chOff x="2299136" y="2051546"/>
              <a:chExt cx="7547498" cy="2097558"/>
            </a:xfrm>
          </p:grpSpPr>
          <p:sp>
            <p:nvSpPr>
              <p:cNvPr id="15" name="Rectangle 14">
                <a:extLst>
                  <a:ext uri="{FF2B5EF4-FFF2-40B4-BE49-F238E27FC236}">
                    <a16:creationId xmlns:a16="http://schemas.microsoft.com/office/drawing/2014/main" id="{F323A527-5701-104A-8CF5-02A108CEB9C2}"/>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A592D913-474F-1540-9827-99E23C6EB7E6}"/>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grpSp>
        <p:nvGrpSpPr>
          <p:cNvPr id="7" name="Group 6">
            <a:extLst>
              <a:ext uri="{FF2B5EF4-FFF2-40B4-BE49-F238E27FC236}">
                <a16:creationId xmlns:a16="http://schemas.microsoft.com/office/drawing/2014/main" id="{ACA583B9-BB18-5D41-8DCD-D70E15C66BFD}"/>
              </a:ext>
            </a:extLst>
          </p:cNvPr>
          <p:cNvGrpSpPr/>
          <p:nvPr/>
        </p:nvGrpSpPr>
        <p:grpSpPr>
          <a:xfrm>
            <a:off x="192189" y="2605629"/>
            <a:ext cx="3809656" cy="3677230"/>
            <a:chOff x="664129" y="2874345"/>
            <a:chExt cx="3809656" cy="3677230"/>
          </a:xfrm>
        </p:grpSpPr>
        <p:sp>
          <p:nvSpPr>
            <p:cNvPr id="3" name="TextBox 2">
              <a:extLst>
                <a:ext uri="{FF2B5EF4-FFF2-40B4-BE49-F238E27FC236}">
                  <a16:creationId xmlns:a16="http://schemas.microsoft.com/office/drawing/2014/main" id="{FA8E18F4-E7A9-7F4A-8E6A-E39A93AE731D}"/>
                </a:ext>
              </a:extLst>
            </p:cNvPr>
            <p:cNvSpPr txBox="1"/>
            <p:nvPr/>
          </p:nvSpPr>
          <p:spPr>
            <a:xfrm>
              <a:off x="814687" y="2874345"/>
              <a:ext cx="3495368" cy="1200329"/>
            </a:xfrm>
            <a:prstGeom prst="rect">
              <a:avLst/>
            </a:prstGeom>
            <a:noFill/>
          </p:spPr>
          <p:txBody>
            <a:bodyPr wrap="square" rtlCol="0">
              <a:spAutoFit/>
            </a:bodyPr>
            <a:lstStyle/>
            <a:p>
              <a:pPr algn="ctr"/>
              <a:r>
                <a:rPr lang="en-US" sz="2400" b="1">
                  <a:solidFill>
                    <a:srgbClr val="FFF07F"/>
                  </a:solidFill>
                  <a:latin typeface="Franklin Gothic Demi" panose="020B0603020102020204" pitchFamily="34" charset="0"/>
                </a:rPr>
                <a:t>Scale up &amp; evaluate</a:t>
              </a:r>
              <a:br>
                <a:rPr lang="en-US" sz="2400" b="1">
                  <a:solidFill>
                    <a:srgbClr val="FFF07F"/>
                  </a:solidFill>
                  <a:latin typeface="Franklin Gothic Demi" panose="020B0603020102020204" pitchFamily="34" charset="0"/>
                </a:rPr>
              </a:br>
              <a:r>
                <a:rPr lang="en-US" sz="2400" b="1">
                  <a:solidFill>
                    <a:srgbClr val="FFF07F"/>
                  </a:solidFill>
                  <a:latin typeface="Franklin Gothic Demi" panose="020B0603020102020204" pitchFamily="34" charset="0"/>
                </a:rPr>
                <a:t>“home grown” interventions:</a:t>
              </a:r>
              <a:endParaRPr lang="en-US" sz="2800">
                <a:solidFill>
                  <a:srgbClr val="FFF07F"/>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5B69B37C-C499-6249-B478-FA165DB9E651}"/>
                </a:ext>
              </a:extLst>
            </p:cNvPr>
            <p:cNvSpPr txBox="1"/>
            <p:nvPr/>
          </p:nvSpPr>
          <p:spPr>
            <a:xfrm>
              <a:off x="664129" y="4304806"/>
              <a:ext cx="3809656" cy="224676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Addiction-based approaches</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Outreach via social networks</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Exposure to diversity</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Mentored spaces for disagreement</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Education, outreach, and media literacy</a:t>
              </a:r>
            </a:p>
          </p:txBody>
        </p:sp>
        <p:sp>
          <p:nvSpPr>
            <p:cNvPr id="19" name="Rectangle 18">
              <a:extLst>
                <a:ext uri="{FF2B5EF4-FFF2-40B4-BE49-F238E27FC236}">
                  <a16:creationId xmlns:a16="http://schemas.microsoft.com/office/drawing/2014/main" id="{8B8F9FA8-B5C4-E44F-9CEA-765E6F0A9D9A}"/>
                </a:ext>
              </a:extLst>
            </p:cNvPr>
            <p:cNvSpPr/>
            <p:nvPr/>
          </p:nvSpPr>
          <p:spPr>
            <a:xfrm>
              <a:off x="801889" y="4152508"/>
              <a:ext cx="3520964"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28532374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20F619-C72A-9446-80D6-23B1223EA8B0}"/>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4748" y="-96852"/>
            <a:ext cx="12246996" cy="7043225"/>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duotone>
              <a:schemeClr val="accent1">
                <a:shade val="45000"/>
                <a:satMod val="135000"/>
              </a:schemeClr>
              <a:prstClr val="white"/>
            </a:duotone>
            <a:alphaModFix amt="85000"/>
            <a:extLst>
              <a:ext uri="{28A0092B-C50C-407E-A947-70E740481C1C}">
                <a14:useLocalDpi xmlns:a14="http://schemas.microsoft.com/office/drawing/2010/main"/>
              </a:ext>
            </a:extLst>
          </a:blip>
          <a:srcRect/>
          <a:stretch/>
        </p:blipFill>
        <p:spPr>
          <a:xfrm>
            <a:off x="-86476" y="21309"/>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4" name="Slide Number Placeholder 23">
            <a:extLst>
              <a:ext uri="{FF2B5EF4-FFF2-40B4-BE49-F238E27FC236}">
                <a16:creationId xmlns:a16="http://schemas.microsoft.com/office/drawing/2014/main" id="{17588ABD-8DE0-5A40-BC3A-3EF5DED646E1}"/>
              </a:ext>
            </a:extLst>
          </p:cNvPr>
          <p:cNvSpPr>
            <a:spLocks noGrp="1"/>
          </p:cNvSpPr>
          <p:nvPr>
            <p:ph type="sldNum" sz="quarter" idx="12"/>
          </p:nvPr>
        </p:nvSpPr>
        <p:spPr/>
        <p:txBody>
          <a:bodyPr/>
          <a:lstStyle/>
          <a:p>
            <a:fld id="{2D353DAF-B8F6-AF49-88EC-52D105AD3680}" type="slidenum">
              <a:rPr lang="en-US" smtClean="0"/>
              <a:t>25</a:t>
            </a:fld>
            <a:endParaRPr lang="en-US"/>
          </a:p>
        </p:txBody>
      </p:sp>
      <p:grpSp>
        <p:nvGrpSpPr>
          <p:cNvPr id="12" name="Group 11">
            <a:extLst>
              <a:ext uri="{FF2B5EF4-FFF2-40B4-BE49-F238E27FC236}">
                <a16:creationId xmlns:a16="http://schemas.microsoft.com/office/drawing/2014/main" id="{AAEB5CBD-4778-B84D-B385-79FDC0079298}"/>
              </a:ext>
            </a:extLst>
          </p:cNvPr>
          <p:cNvGrpSpPr/>
          <p:nvPr/>
        </p:nvGrpSpPr>
        <p:grpSpPr>
          <a:xfrm>
            <a:off x="1473294" y="184154"/>
            <a:ext cx="9245416" cy="2097558"/>
            <a:chOff x="1473294" y="1983458"/>
            <a:chExt cx="9245416" cy="2097558"/>
          </a:xfrm>
        </p:grpSpPr>
        <p:sp>
          <p:nvSpPr>
            <p:cNvPr id="13" name="TextBox 12">
              <a:extLst>
                <a:ext uri="{FF2B5EF4-FFF2-40B4-BE49-F238E27FC236}">
                  <a16:creationId xmlns:a16="http://schemas.microsoft.com/office/drawing/2014/main" id="{2B012DC5-9301-DA4F-8A75-CF087C1F0EC7}"/>
                </a:ext>
              </a:extLst>
            </p:cNvPr>
            <p:cNvSpPr txBox="1"/>
            <p:nvPr/>
          </p:nvSpPr>
          <p:spPr>
            <a:xfrm>
              <a:off x="1473294" y="2357704"/>
              <a:ext cx="9245416" cy="1323439"/>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What Do These Findings </a:t>
              </a:r>
            </a:p>
            <a:p>
              <a:pPr algn="ctr"/>
              <a:r>
                <a:rPr lang="en-US" sz="4000" b="1" spc="300">
                  <a:solidFill>
                    <a:schemeClr val="bg1"/>
                  </a:solidFill>
                  <a:latin typeface="Times New Roman" panose="02020603050405020304" pitchFamily="18" charset="0"/>
                  <a:cs typeface="Times New Roman" panose="02020603050405020304" pitchFamily="18" charset="0"/>
                </a:rPr>
                <a:t>Suggest About Policy and Practice?</a:t>
              </a:r>
            </a:p>
          </p:txBody>
        </p:sp>
        <p:grpSp>
          <p:nvGrpSpPr>
            <p:cNvPr id="14" name="Group 13">
              <a:extLst>
                <a:ext uri="{FF2B5EF4-FFF2-40B4-BE49-F238E27FC236}">
                  <a16:creationId xmlns:a16="http://schemas.microsoft.com/office/drawing/2014/main" id="{FEBBC4DA-B82F-ED45-9998-5163C5F729C3}"/>
                </a:ext>
              </a:extLst>
            </p:cNvPr>
            <p:cNvGrpSpPr/>
            <p:nvPr/>
          </p:nvGrpSpPr>
          <p:grpSpPr>
            <a:xfrm>
              <a:off x="2336398" y="1983458"/>
              <a:ext cx="7547498" cy="2097558"/>
              <a:chOff x="2299136" y="2051546"/>
              <a:chExt cx="7547498" cy="2097558"/>
            </a:xfrm>
          </p:grpSpPr>
          <p:sp>
            <p:nvSpPr>
              <p:cNvPr id="15" name="Rectangle 14">
                <a:extLst>
                  <a:ext uri="{FF2B5EF4-FFF2-40B4-BE49-F238E27FC236}">
                    <a16:creationId xmlns:a16="http://schemas.microsoft.com/office/drawing/2014/main" id="{F323A527-5701-104A-8CF5-02A108CEB9C2}"/>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A592D913-474F-1540-9827-99E23C6EB7E6}"/>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grpSp>
        <p:nvGrpSpPr>
          <p:cNvPr id="20" name="Group 19">
            <a:extLst>
              <a:ext uri="{FF2B5EF4-FFF2-40B4-BE49-F238E27FC236}">
                <a16:creationId xmlns:a16="http://schemas.microsoft.com/office/drawing/2014/main" id="{5F2E8929-0B8D-2E48-BEFB-875119A22713}"/>
              </a:ext>
            </a:extLst>
          </p:cNvPr>
          <p:cNvGrpSpPr/>
          <p:nvPr/>
        </p:nvGrpSpPr>
        <p:grpSpPr>
          <a:xfrm>
            <a:off x="4019719" y="2605629"/>
            <a:ext cx="4328215" cy="3677230"/>
            <a:chOff x="447673" y="2874345"/>
            <a:chExt cx="4328215" cy="3677230"/>
          </a:xfrm>
        </p:grpSpPr>
        <p:sp>
          <p:nvSpPr>
            <p:cNvPr id="21" name="TextBox 20">
              <a:extLst>
                <a:ext uri="{FF2B5EF4-FFF2-40B4-BE49-F238E27FC236}">
                  <a16:creationId xmlns:a16="http://schemas.microsoft.com/office/drawing/2014/main" id="{E2A691D3-C130-6740-8E82-4C74575B93D8}"/>
                </a:ext>
              </a:extLst>
            </p:cNvPr>
            <p:cNvSpPr txBox="1"/>
            <p:nvPr/>
          </p:nvSpPr>
          <p:spPr>
            <a:xfrm>
              <a:off x="447673" y="2874345"/>
              <a:ext cx="4229396" cy="830997"/>
            </a:xfrm>
            <a:prstGeom prst="rect">
              <a:avLst/>
            </a:prstGeom>
            <a:noFill/>
          </p:spPr>
          <p:txBody>
            <a:bodyPr wrap="square" rtlCol="0">
              <a:spAutoFit/>
            </a:bodyPr>
            <a:lstStyle/>
            <a:p>
              <a:pPr algn="ctr"/>
              <a:r>
                <a:rPr lang="en-US" sz="2400" b="1">
                  <a:solidFill>
                    <a:srgbClr val="FFF07F"/>
                  </a:solidFill>
                  <a:latin typeface="Franklin Gothic Demi" panose="020B0603020102020204" pitchFamily="34" charset="0"/>
                </a:rPr>
                <a:t>Policy trade-offs and approaches</a:t>
              </a:r>
              <a:endParaRPr lang="en-US" sz="2800">
                <a:solidFill>
                  <a:srgbClr val="FFF07F"/>
                </a:solidFill>
                <a:latin typeface="Franklin Gothic Book" panose="020B0503020102020204" pitchFamily="34" charset="0"/>
              </a:endParaRPr>
            </a:p>
          </p:txBody>
        </p:sp>
        <p:sp>
          <p:nvSpPr>
            <p:cNvPr id="22" name="TextBox 21">
              <a:extLst>
                <a:ext uri="{FF2B5EF4-FFF2-40B4-BE49-F238E27FC236}">
                  <a16:creationId xmlns:a16="http://schemas.microsoft.com/office/drawing/2014/main" id="{E9980BC4-ACA3-6D42-A3DB-6B721A0C4BFF}"/>
                </a:ext>
              </a:extLst>
            </p:cNvPr>
            <p:cNvSpPr txBox="1"/>
            <p:nvPr/>
          </p:nvSpPr>
          <p:spPr>
            <a:xfrm>
              <a:off x="649382" y="4304806"/>
              <a:ext cx="4126506" cy="224676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Trade-off between detection/interdiction and “soft” approaches</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Promote assistance for families and friends</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Expand accessible mental health screening, care, and support</a:t>
              </a:r>
            </a:p>
          </p:txBody>
        </p:sp>
        <p:sp>
          <p:nvSpPr>
            <p:cNvPr id="23" name="Rectangle 22">
              <a:extLst>
                <a:ext uri="{FF2B5EF4-FFF2-40B4-BE49-F238E27FC236}">
                  <a16:creationId xmlns:a16="http://schemas.microsoft.com/office/drawing/2014/main" id="{49C1698C-592E-1542-99EE-86D1D0478010}"/>
                </a:ext>
              </a:extLst>
            </p:cNvPr>
            <p:cNvSpPr/>
            <p:nvPr/>
          </p:nvSpPr>
          <p:spPr>
            <a:xfrm>
              <a:off x="801889" y="4152508"/>
              <a:ext cx="3520964"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07F"/>
                </a:solidFill>
              </a:endParaRPr>
            </a:p>
          </p:txBody>
        </p:sp>
      </p:grpSp>
      <p:grpSp>
        <p:nvGrpSpPr>
          <p:cNvPr id="25" name="Group 24">
            <a:extLst>
              <a:ext uri="{FF2B5EF4-FFF2-40B4-BE49-F238E27FC236}">
                <a16:creationId xmlns:a16="http://schemas.microsoft.com/office/drawing/2014/main" id="{257D5500-E657-45D6-A3C5-5F1758D66305}"/>
              </a:ext>
            </a:extLst>
          </p:cNvPr>
          <p:cNvGrpSpPr/>
          <p:nvPr/>
        </p:nvGrpSpPr>
        <p:grpSpPr>
          <a:xfrm>
            <a:off x="192189" y="2605629"/>
            <a:ext cx="3809656" cy="3677230"/>
            <a:chOff x="664129" y="2874345"/>
            <a:chExt cx="3809656" cy="3677230"/>
          </a:xfrm>
        </p:grpSpPr>
        <p:sp>
          <p:nvSpPr>
            <p:cNvPr id="26" name="TextBox 25">
              <a:extLst>
                <a:ext uri="{FF2B5EF4-FFF2-40B4-BE49-F238E27FC236}">
                  <a16:creationId xmlns:a16="http://schemas.microsoft.com/office/drawing/2014/main" id="{6D65E595-6AAB-4257-A429-1DC31219F8A4}"/>
                </a:ext>
              </a:extLst>
            </p:cNvPr>
            <p:cNvSpPr txBox="1"/>
            <p:nvPr/>
          </p:nvSpPr>
          <p:spPr>
            <a:xfrm>
              <a:off x="814687" y="2874345"/>
              <a:ext cx="3495368" cy="1200329"/>
            </a:xfrm>
            <a:prstGeom prst="rect">
              <a:avLst/>
            </a:prstGeom>
            <a:noFill/>
          </p:spPr>
          <p:txBody>
            <a:bodyPr wrap="square" rtlCol="0">
              <a:spAutoFit/>
            </a:bodyPr>
            <a:lstStyle/>
            <a:p>
              <a:pPr algn="ctr"/>
              <a:r>
                <a:rPr lang="en-US" sz="2400" b="1">
                  <a:solidFill>
                    <a:srgbClr val="FFF07F">
                      <a:alpha val="30000"/>
                    </a:srgbClr>
                  </a:solidFill>
                  <a:latin typeface="Franklin Gothic Demi" panose="020B0603020102020204" pitchFamily="34" charset="0"/>
                </a:rPr>
                <a:t>Scale up &amp; evaluate</a:t>
              </a:r>
              <a:br>
                <a:rPr lang="en-US" sz="2400" b="1">
                  <a:solidFill>
                    <a:srgbClr val="FFF07F">
                      <a:alpha val="30000"/>
                    </a:srgbClr>
                  </a:solidFill>
                  <a:latin typeface="Franklin Gothic Demi" panose="020B0603020102020204" pitchFamily="34" charset="0"/>
                </a:rPr>
              </a:br>
              <a:r>
                <a:rPr lang="en-US" sz="2400" b="1">
                  <a:solidFill>
                    <a:srgbClr val="FFF07F">
                      <a:alpha val="30000"/>
                    </a:srgbClr>
                  </a:solidFill>
                  <a:latin typeface="Franklin Gothic Demi" panose="020B0603020102020204" pitchFamily="34" charset="0"/>
                </a:rPr>
                <a:t>“home grown” interventions:</a:t>
              </a:r>
              <a:endParaRPr lang="en-US" sz="2800">
                <a:solidFill>
                  <a:srgbClr val="FFF07F">
                    <a:alpha val="30000"/>
                  </a:srgbClr>
                </a:solidFill>
                <a:latin typeface="Franklin Gothic Book" panose="020B0503020102020204" pitchFamily="34" charset="0"/>
              </a:endParaRPr>
            </a:p>
          </p:txBody>
        </p:sp>
        <p:sp>
          <p:nvSpPr>
            <p:cNvPr id="27" name="TextBox 26">
              <a:extLst>
                <a:ext uri="{FF2B5EF4-FFF2-40B4-BE49-F238E27FC236}">
                  <a16:creationId xmlns:a16="http://schemas.microsoft.com/office/drawing/2014/main" id="{E06EE015-F34D-4D8B-B424-F237EF17A60B}"/>
                </a:ext>
              </a:extLst>
            </p:cNvPr>
            <p:cNvSpPr txBox="1"/>
            <p:nvPr/>
          </p:nvSpPr>
          <p:spPr>
            <a:xfrm>
              <a:off x="664129" y="4304806"/>
              <a:ext cx="3809656" cy="224676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Addiction-based approaches</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Outreach via social networks</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Exposure to diversity</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Mentored spaces for disagreement</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Education, outreach, and media literacy</a:t>
              </a:r>
            </a:p>
          </p:txBody>
        </p:sp>
        <p:sp>
          <p:nvSpPr>
            <p:cNvPr id="28" name="Rectangle 27">
              <a:extLst>
                <a:ext uri="{FF2B5EF4-FFF2-40B4-BE49-F238E27FC236}">
                  <a16:creationId xmlns:a16="http://schemas.microsoft.com/office/drawing/2014/main" id="{40D9194C-AB9E-4C61-A4DA-7CA094CE2A0C}"/>
                </a:ext>
              </a:extLst>
            </p:cNvPr>
            <p:cNvSpPr/>
            <p:nvPr/>
          </p:nvSpPr>
          <p:spPr>
            <a:xfrm>
              <a:off x="801889" y="4152508"/>
              <a:ext cx="3520964"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30000"/>
                  </a:schemeClr>
                </a:solidFill>
              </a:endParaRPr>
            </a:p>
          </p:txBody>
        </p:sp>
      </p:grpSp>
    </p:spTree>
    <p:extLst>
      <p:ext uri="{BB962C8B-B14F-4D97-AF65-F5344CB8AC3E}">
        <p14:creationId xmlns:p14="http://schemas.microsoft.com/office/powerpoint/2010/main" val="243240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20F619-C72A-9446-80D6-23B1223EA8B0}"/>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4748" y="-96852"/>
            <a:ext cx="12246996" cy="7043225"/>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duotone>
              <a:schemeClr val="accent1">
                <a:shade val="45000"/>
                <a:satMod val="135000"/>
              </a:schemeClr>
              <a:prstClr val="white"/>
            </a:duotone>
            <a:alphaModFix amt="85000"/>
            <a:extLst>
              <a:ext uri="{28A0092B-C50C-407E-A947-70E740481C1C}">
                <a14:useLocalDpi xmlns:a14="http://schemas.microsoft.com/office/drawing/2010/main"/>
              </a:ext>
            </a:extLst>
          </a:blip>
          <a:srcRect/>
          <a:stretch/>
        </p:blipFill>
        <p:spPr>
          <a:xfrm>
            <a:off x="-86476" y="21309"/>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4" name="Slide Number Placeholder 23">
            <a:extLst>
              <a:ext uri="{FF2B5EF4-FFF2-40B4-BE49-F238E27FC236}">
                <a16:creationId xmlns:a16="http://schemas.microsoft.com/office/drawing/2014/main" id="{17588ABD-8DE0-5A40-BC3A-3EF5DED646E1}"/>
              </a:ext>
            </a:extLst>
          </p:cNvPr>
          <p:cNvSpPr>
            <a:spLocks noGrp="1"/>
          </p:cNvSpPr>
          <p:nvPr>
            <p:ph type="sldNum" sz="quarter" idx="12"/>
          </p:nvPr>
        </p:nvSpPr>
        <p:spPr/>
        <p:txBody>
          <a:bodyPr/>
          <a:lstStyle/>
          <a:p>
            <a:fld id="{2D353DAF-B8F6-AF49-88EC-52D105AD3680}" type="slidenum">
              <a:rPr lang="en-US" smtClean="0"/>
              <a:t>26</a:t>
            </a:fld>
            <a:endParaRPr lang="en-US"/>
          </a:p>
        </p:txBody>
      </p:sp>
      <p:grpSp>
        <p:nvGrpSpPr>
          <p:cNvPr id="12" name="Group 11">
            <a:extLst>
              <a:ext uri="{FF2B5EF4-FFF2-40B4-BE49-F238E27FC236}">
                <a16:creationId xmlns:a16="http://schemas.microsoft.com/office/drawing/2014/main" id="{AAEB5CBD-4778-B84D-B385-79FDC0079298}"/>
              </a:ext>
            </a:extLst>
          </p:cNvPr>
          <p:cNvGrpSpPr/>
          <p:nvPr/>
        </p:nvGrpSpPr>
        <p:grpSpPr>
          <a:xfrm>
            <a:off x="1473294" y="184154"/>
            <a:ext cx="9245416" cy="2097558"/>
            <a:chOff x="1473294" y="1983458"/>
            <a:chExt cx="9245416" cy="2097558"/>
          </a:xfrm>
        </p:grpSpPr>
        <p:sp>
          <p:nvSpPr>
            <p:cNvPr id="13" name="TextBox 12">
              <a:extLst>
                <a:ext uri="{FF2B5EF4-FFF2-40B4-BE49-F238E27FC236}">
                  <a16:creationId xmlns:a16="http://schemas.microsoft.com/office/drawing/2014/main" id="{2B012DC5-9301-DA4F-8A75-CF087C1F0EC7}"/>
                </a:ext>
              </a:extLst>
            </p:cNvPr>
            <p:cNvSpPr txBox="1"/>
            <p:nvPr/>
          </p:nvSpPr>
          <p:spPr>
            <a:xfrm>
              <a:off x="1473294" y="2357704"/>
              <a:ext cx="9245416" cy="1323439"/>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What Do These Findings </a:t>
              </a:r>
            </a:p>
            <a:p>
              <a:pPr algn="ctr"/>
              <a:r>
                <a:rPr lang="en-US" sz="4000" b="1" spc="300">
                  <a:solidFill>
                    <a:schemeClr val="bg1"/>
                  </a:solidFill>
                  <a:latin typeface="Times New Roman" panose="02020603050405020304" pitchFamily="18" charset="0"/>
                  <a:cs typeface="Times New Roman" panose="02020603050405020304" pitchFamily="18" charset="0"/>
                </a:rPr>
                <a:t>Suggest About Policy and Practice?</a:t>
              </a:r>
            </a:p>
          </p:txBody>
        </p:sp>
        <p:grpSp>
          <p:nvGrpSpPr>
            <p:cNvPr id="14" name="Group 13">
              <a:extLst>
                <a:ext uri="{FF2B5EF4-FFF2-40B4-BE49-F238E27FC236}">
                  <a16:creationId xmlns:a16="http://schemas.microsoft.com/office/drawing/2014/main" id="{FEBBC4DA-B82F-ED45-9998-5163C5F729C3}"/>
                </a:ext>
              </a:extLst>
            </p:cNvPr>
            <p:cNvGrpSpPr/>
            <p:nvPr/>
          </p:nvGrpSpPr>
          <p:grpSpPr>
            <a:xfrm>
              <a:off x="2336398" y="1983458"/>
              <a:ext cx="7547498" cy="2097558"/>
              <a:chOff x="2299136" y="2051546"/>
              <a:chExt cx="7547498" cy="2097558"/>
            </a:xfrm>
          </p:grpSpPr>
          <p:sp>
            <p:nvSpPr>
              <p:cNvPr id="15" name="Rectangle 14">
                <a:extLst>
                  <a:ext uri="{FF2B5EF4-FFF2-40B4-BE49-F238E27FC236}">
                    <a16:creationId xmlns:a16="http://schemas.microsoft.com/office/drawing/2014/main" id="{F323A527-5701-104A-8CF5-02A108CEB9C2}"/>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A592D913-474F-1540-9827-99E23C6EB7E6}"/>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grpSp>
        <p:nvGrpSpPr>
          <p:cNvPr id="20" name="Group 19">
            <a:extLst>
              <a:ext uri="{FF2B5EF4-FFF2-40B4-BE49-F238E27FC236}">
                <a16:creationId xmlns:a16="http://schemas.microsoft.com/office/drawing/2014/main" id="{5F2E8929-0B8D-2E48-BEFB-875119A22713}"/>
              </a:ext>
            </a:extLst>
          </p:cNvPr>
          <p:cNvGrpSpPr/>
          <p:nvPr/>
        </p:nvGrpSpPr>
        <p:grpSpPr>
          <a:xfrm>
            <a:off x="4019719" y="2605629"/>
            <a:ext cx="4328215" cy="3677230"/>
            <a:chOff x="447673" y="2874345"/>
            <a:chExt cx="4328215" cy="3677230"/>
          </a:xfrm>
        </p:grpSpPr>
        <p:sp>
          <p:nvSpPr>
            <p:cNvPr id="21" name="TextBox 20">
              <a:extLst>
                <a:ext uri="{FF2B5EF4-FFF2-40B4-BE49-F238E27FC236}">
                  <a16:creationId xmlns:a16="http://schemas.microsoft.com/office/drawing/2014/main" id="{E2A691D3-C130-6740-8E82-4C74575B93D8}"/>
                </a:ext>
              </a:extLst>
            </p:cNvPr>
            <p:cNvSpPr txBox="1"/>
            <p:nvPr/>
          </p:nvSpPr>
          <p:spPr>
            <a:xfrm>
              <a:off x="447673" y="2874345"/>
              <a:ext cx="4229396" cy="830997"/>
            </a:xfrm>
            <a:prstGeom prst="rect">
              <a:avLst/>
            </a:prstGeom>
            <a:noFill/>
          </p:spPr>
          <p:txBody>
            <a:bodyPr wrap="square" rtlCol="0">
              <a:spAutoFit/>
            </a:bodyPr>
            <a:lstStyle/>
            <a:p>
              <a:pPr algn="ctr"/>
              <a:r>
                <a:rPr lang="en-US" sz="2400" b="1">
                  <a:solidFill>
                    <a:srgbClr val="FFF07F">
                      <a:alpha val="30000"/>
                    </a:srgbClr>
                  </a:solidFill>
                  <a:latin typeface="Franklin Gothic Demi" panose="020B0603020102020204" pitchFamily="34" charset="0"/>
                </a:rPr>
                <a:t>Policy trade-offs and approaches</a:t>
              </a:r>
              <a:endParaRPr lang="en-US" sz="2800">
                <a:solidFill>
                  <a:srgbClr val="FFF07F">
                    <a:alpha val="30000"/>
                  </a:srgbClr>
                </a:solidFill>
                <a:latin typeface="Franklin Gothic Book" panose="020B0503020102020204" pitchFamily="34" charset="0"/>
              </a:endParaRPr>
            </a:p>
          </p:txBody>
        </p:sp>
        <p:sp>
          <p:nvSpPr>
            <p:cNvPr id="22" name="TextBox 21">
              <a:extLst>
                <a:ext uri="{FF2B5EF4-FFF2-40B4-BE49-F238E27FC236}">
                  <a16:creationId xmlns:a16="http://schemas.microsoft.com/office/drawing/2014/main" id="{E9980BC4-ACA3-6D42-A3DB-6B721A0C4BFF}"/>
                </a:ext>
              </a:extLst>
            </p:cNvPr>
            <p:cNvSpPr txBox="1"/>
            <p:nvPr/>
          </p:nvSpPr>
          <p:spPr>
            <a:xfrm>
              <a:off x="649382" y="4304806"/>
              <a:ext cx="4126506" cy="224676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Trade-off between detection/interdiction and “soft” approaches</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Promote assistance for families and friends</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Expand accessible mental health screening, care, and support</a:t>
              </a:r>
            </a:p>
          </p:txBody>
        </p:sp>
        <p:sp>
          <p:nvSpPr>
            <p:cNvPr id="23" name="Rectangle 22">
              <a:extLst>
                <a:ext uri="{FF2B5EF4-FFF2-40B4-BE49-F238E27FC236}">
                  <a16:creationId xmlns:a16="http://schemas.microsoft.com/office/drawing/2014/main" id="{49C1698C-592E-1542-99EE-86D1D0478010}"/>
                </a:ext>
              </a:extLst>
            </p:cNvPr>
            <p:cNvSpPr/>
            <p:nvPr/>
          </p:nvSpPr>
          <p:spPr>
            <a:xfrm>
              <a:off x="801889" y="4152508"/>
              <a:ext cx="3520964"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07F">
                    <a:alpha val="30000"/>
                  </a:srgbClr>
                </a:solidFill>
              </a:endParaRPr>
            </a:p>
          </p:txBody>
        </p:sp>
      </p:grpSp>
      <p:grpSp>
        <p:nvGrpSpPr>
          <p:cNvPr id="25" name="Group 24">
            <a:extLst>
              <a:ext uri="{FF2B5EF4-FFF2-40B4-BE49-F238E27FC236}">
                <a16:creationId xmlns:a16="http://schemas.microsoft.com/office/drawing/2014/main" id="{257D5500-E657-45D6-A3C5-5F1758D66305}"/>
              </a:ext>
            </a:extLst>
          </p:cNvPr>
          <p:cNvGrpSpPr/>
          <p:nvPr/>
        </p:nvGrpSpPr>
        <p:grpSpPr>
          <a:xfrm>
            <a:off x="192189" y="2605629"/>
            <a:ext cx="3809656" cy="3677230"/>
            <a:chOff x="664129" y="2874345"/>
            <a:chExt cx="3809656" cy="3677230"/>
          </a:xfrm>
        </p:grpSpPr>
        <p:sp>
          <p:nvSpPr>
            <p:cNvPr id="26" name="TextBox 25">
              <a:extLst>
                <a:ext uri="{FF2B5EF4-FFF2-40B4-BE49-F238E27FC236}">
                  <a16:creationId xmlns:a16="http://schemas.microsoft.com/office/drawing/2014/main" id="{6D65E595-6AAB-4257-A429-1DC31219F8A4}"/>
                </a:ext>
              </a:extLst>
            </p:cNvPr>
            <p:cNvSpPr txBox="1"/>
            <p:nvPr/>
          </p:nvSpPr>
          <p:spPr>
            <a:xfrm>
              <a:off x="814687" y="2874345"/>
              <a:ext cx="3495368" cy="1200329"/>
            </a:xfrm>
            <a:prstGeom prst="rect">
              <a:avLst/>
            </a:prstGeom>
            <a:noFill/>
          </p:spPr>
          <p:txBody>
            <a:bodyPr wrap="square" rtlCol="0">
              <a:spAutoFit/>
            </a:bodyPr>
            <a:lstStyle/>
            <a:p>
              <a:pPr algn="ctr"/>
              <a:r>
                <a:rPr lang="en-US" sz="2400" b="1">
                  <a:solidFill>
                    <a:srgbClr val="FFF07F">
                      <a:alpha val="30000"/>
                    </a:srgbClr>
                  </a:solidFill>
                  <a:latin typeface="Franklin Gothic Demi" panose="020B0603020102020204" pitchFamily="34" charset="0"/>
                </a:rPr>
                <a:t>Scale up &amp; evaluate</a:t>
              </a:r>
              <a:br>
                <a:rPr lang="en-US" sz="2400" b="1">
                  <a:solidFill>
                    <a:srgbClr val="FFF07F">
                      <a:alpha val="30000"/>
                    </a:srgbClr>
                  </a:solidFill>
                  <a:latin typeface="Franklin Gothic Demi" panose="020B0603020102020204" pitchFamily="34" charset="0"/>
                </a:rPr>
              </a:br>
              <a:r>
                <a:rPr lang="en-US" sz="2400" b="1">
                  <a:solidFill>
                    <a:srgbClr val="FFF07F">
                      <a:alpha val="30000"/>
                    </a:srgbClr>
                  </a:solidFill>
                  <a:latin typeface="Franklin Gothic Demi" panose="020B0603020102020204" pitchFamily="34" charset="0"/>
                </a:rPr>
                <a:t>“home grown” interventions:</a:t>
              </a:r>
              <a:endParaRPr lang="en-US" sz="2800">
                <a:solidFill>
                  <a:srgbClr val="FFF07F">
                    <a:alpha val="30000"/>
                  </a:srgbClr>
                </a:solidFill>
                <a:latin typeface="Franklin Gothic Book" panose="020B0503020102020204" pitchFamily="34" charset="0"/>
              </a:endParaRPr>
            </a:p>
          </p:txBody>
        </p:sp>
        <p:sp>
          <p:nvSpPr>
            <p:cNvPr id="27" name="TextBox 26">
              <a:extLst>
                <a:ext uri="{FF2B5EF4-FFF2-40B4-BE49-F238E27FC236}">
                  <a16:creationId xmlns:a16="http://schemas.microsoft.com/office/drawing/2014/main" id="{E06EE015-F34D-4D8B-B424-F237EF17A60B}"/>
                </a:ext>
              </a:extLst>
            </p:cNvPr>
            <p:cNvSpPr txBox="1"/>
            <p:nvPr/>
          </p:nvSpPr>
          <p:spPr>
            <a:xfrm>
              <a:off x="664129" y="4304806"/>
              <a:ext cx="3809656" cy="224676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Addiction-based approaches</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Outreach via social networks</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Exposure to diversity</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Mentored spaces for disagreement</a:t>
              </a:r>
            </a:p>
            <a:p>
              <a:pPr marL="342900" indent="-342900">
                <a:buFont typeface="Arial" panose="020B0604020202020204" pitchFamily="34" charset="0"/>
                <a:buChar char="•"/>
              </a:pPr>
              <a:r>
                <a:rPr lang="en-US" sz="2000">
                  <a:solidFill>
                    <a:srgbClr val="FFF07F">
                      <a:alpha val="30000"/>
                    </a:srgbClr>
                  </a:solidFill>
                  <a:latin typeface="Franklin Gothic Book" panose="020B0503020102020204" pitchFamily="34" charset="0"/>
                </a:rPr>
                <a:t>Education, outreach, and media literacy</a:t>
              </a:r>
            </a:p>
          </p:txBody>
        </p:sp>
        <p:sp>
          <p:nvSpPr>
            <p:cNvPr id="28" name="Rectangle 27">
              <a:extLst>
                <a:ext uri="{FF2B5EF4-FFF2-40B4-BE49-F238E27FC236}">
                  <a16:creationId xmlns:a16="http://schemas.microsoft.com/office/drawing/2014/main" id="{40D9194C-AB9E-4C61-A4DA-7CA094CE2A0C}"/>
                </a:ext>
              </a:extLst>
            </p:cNvPr>
            <p:cNvSpPr/>
            <p:nvPr/>
          </p:nvSpPr>
          <p:spPr>
            <a:xfrm>
              <a:off x="801889" y="4152508"/>
              <a:ext cx="3520964"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30000"/>
                  </a:schemeClr>
                </a:solidFill>
              </a:endParaRPr>
            </a:p>
          </p:txBody>
        </p:sp>
      </p:grpSp>
      <p:grpSp>
        <p:nvGrpSpPr>
          <p:cNvPr id="19" name="Group 18">
            <a:extLst>
              <a:ext uri="{FF2B5EF4-FFF2-40B4-BE49-F238E27FC236}">
                <a16:creationId xmlns:a16="http://schemas.microsoft.com/office/drawing/2014/main" id="{74A99D1B-CE62-44F3-A09B-0687F63BEFCF}"/>
              </a:ext>
            </a:extLst>
          </p:cNvPr>
          <p:cNvGrpSpPr/>
          <p:nvPr/>
        </p:nvGrpSpPr>
        <p:grpSpPr>
          <a:xfrm>
            <a:off x="8386477" y="2605629"/>
            <a:ext cx="3498444" cy="3677230"/>
            <a:chOff x="814687" y="2874345"/>
            <a:chExt cx="3498444" cy="3677230"/>
          </a:xfrm>
        </p:grpSpPr>
        <p:sp>
          <p:nvSpPr>
            <p:cNvPr id="29" name="TextBox 28">
              <a:extLst>
                <a:ext uri="{FF2B5EF4-FFF2-40B4-BE49-F238E27FC236}">
                  <a16:creationId xmlns:a16="http://schemas.microsoft.com/office/drawing/2014/main" id="{6A957E80-FEB7-49EB-B0BC-1B0DD0C5E55C}"/>
                </a:ext>
              </a:extLst>
            </p:cNvPr>
            <p:cNvSpPr txBox="1"/>
            <p:nvPr/>
          </p:nvSpPr>
          <p:spPr>
            <a:xfrm>
              <a:off x="814687" y="2874345"/>
              <a:ext cx="3495368" cy="461665"/>
            </a:xfrm>
            <a:prstGeom prst="rect">
              <a:avLst/>
            </a:prstGeom>
            <a:noFill/>
          </p:spPr>
          <p:txBody>
            <a:bodyPr wrap="square" rtlCol="0">
              <a:spAutoFit/>
            </a:bodyPr>
            <a:lstStyle/>
            <a:p>
              <a:pPr algn="ctr"/>
              <a:r>
                <a:rPr lang="en-US" sz="2400" b="1">
                  <a:solidFill>
                    <a:srgbClr val="FFF07F"/>
                  </a:solidFill>
                  <a:latin typeface="Franklin Gothic Demi" panose="020B0603020102020204" pitchFamily="34" charset="0"/>
                </a:rPr>
                <a:t>Further research</a:t>
              </a:r>
              <a:endParaRPr lang="en-US" sz="2800">
                <a:solidFill>
                  <a:srgbClr val="FFF07F"/>
                </a:solidFill>
                <a:latin typeface="Franklin Gothic Book" panose="020B0503020102020204" pitchFamily="34" charset="0"/>
              </a:endParaRPr>
            </a:p>
          </p:txBody>
        </p:sp>
        <p:sp>
          <p:nvSpPr>
            <p:cNvPr id="30" name="TextBox 29">
              <a:extLst>
                <a:ext uri="{FF2B5EF4-FFF2-40B4-BE49-F238E27FC236}">
                  <a16:creationId xmlns:a16="http://schemas.microsoft.com/office/drawing/2014/main" id="{C2A98D26-345E-49C0-9C2C-B01E7AA2326F}"/>
                </a:ext>
              </a:extLst>
            </p:cNvPr>
            <p:cNvSpPr txBox="1"/>
            <p:nvPr/>
          </p:nvSpPr>
          <p:spPr>
            <a:xfrm>
              <a:off x="832332" y="4304806"/>
              <a:ext cx="3480799" cy="224676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Blend data science and ethnography </a:t>
              </a:r>
            </a:p>
            <a:p>
              <a:pPr marL="342900" indent="-342900">
                <a:buFont typeface="Arial" panose="020B0604020202020204" pitchFamily="34" charset="0"/>
                <a:buChar char="•"/>
              </a:pPr>
              <a:r>
                <a:rPr lang="en-US" sz="2000">
                  <a:solidFill>
                    <a:srgbClr val="FFF07F"/>
                  </a:solidFill>
                  <a:latin typeface="Franklin Gothic Book" panose="020B0503020102020204" pitchFamily="34" charset="0"/>
                </a:rPr>
                <a:t>Use targeted geographic approach to better understand drivers of extremism at the “ground level”</a:t>
              </a:r>
            </a:p>
          </p:txBody>
        </p:sp>
        <p:sp>
          <p:nvSpPr>
            <p:cNvPr id="31" name="Rectangle 30">
              <a:extLst>
                <a:ext uri="{FF2B5EF4-FFF2-40B4-BE49-F238E27FC236}">
                  <a16:creationId xmlns:a16="http://schemas.microsoft.com/office/drawing/2014/main" id="{3DAF8E14-3DFC-429D-8C78-803AF45695A7}"/>
                </a:ext>
              </a:extLst>
            </p:cNvPr>
            <p:cNvSpPr/>
            <p:nvPr/>
          </p:nvSpPr>
          <p:spPr>
            <a:xfrm>
              <a:off x="961933" y="4152508"/>
              <a:ext cx="3200876"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07F"/>
                </a:solidFill>
              </a:endParaRPr>
            </a:p>
          </p:txBody>
        </p:sp>
      </p:grpSp>
    </p:spTree>
    <p:extLst>
      <p:ext uri="{BB962C8B-B14F-4D97-AF65-F5344CB8AC3E}">
        <p14:creationId xmlns:p14="http://schemas.microsoft.com/office/powerpoint/2010/main" val="23844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17183B1-F3F4-6741-B4FC-DFD2967DF9F8}"/>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49192" y="-58622"/>
            <a:ext cx="12357050" cy="1783598"/>
          </a:xfrm>
          <a:prstGeom prst="rect">
            <a:avLst/>
          </a:prstGeom>
        </p:spPr>
      </p:pic>
      <p:pic>
        <p:nvPicPr>
          <p:cNvPr id="3" name="Picture 2">
            <a:extLst>
              <a:ext uri="{FF2B5EF4-FFF2-40B4-BE49-F238E27FC236}">
                <a16:creationId xmlns:a16="http://schemas.microsoft.com/office/drawing/2014/main" id="{C3EA55E5-8724-764E-A52A-12EECF8BFE81}"/>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35179" y="1769743"/>
            <a:ext cx="12384714" cy="5167451"/>
          </a:xfrm>
          <a:prstGeom prst="rect">
            <a:avLst/>
          </a:prstGeom>
        </p:spPr>
      </p:pic>
      <p:sp>
        <p:nvSpPr>
          <p:cNvPr id="26" name="Rectangle 25">
            <a:extLst>
              <a:ext uri="{FF2B5EF4-FFF2-40B4-BE49-F238E27FC236}">
                <a16:creationId xmlns:a16="http://schemas.microsoft.com/office/drawing/2014/main" id="{E1FE6335-877D-4B4A-A2B2-9D55C7F0E8E6}"/>
              </a:ext>
            </a:extLst>
          </p:cNvPr>
          <p:cNvSpPr/>
          <p:nvPr/>
        </p:nvSpPr>
        <p:spPr>
          <a:xfrm>
            <a:off x="-29993" y="1734880"/>
            <a:ext cx="12337852" cy="13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DDAA0B8-CAA6-FC46-B28F-93FCF268C8C8}"/>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a:off x="-58324" y="0"/>
            <a:ext cx="12250324" cy="7038542"/>
          </a:xfrm>
          <a:prstGeom prst="rect">
            <a:avLst/>
          </a:prstGeom>
        </p:spPr>
      </p:pic>
      <p:sp>
        <p:nvSpPr>
          <p:cNvPr id="71" name="Rectangle 70">
            <a:extLst>
              <a:ext uri="{FF2B5EF4-FFF2-40B4-BE49-F238E27FC236}">
                <a16:creationId xmlns:a16="http://schemas.microsoft.com/office/drawing/2014/main" id="{8EDA20B8-D806-AD49-91DA-17D6CCA50927}"/>
              </a:ext>
            </a:extLst>
          </p:cNvPr>
          <p:cNvSpPr/>
          <p:nvPr/>
        </p:nvSpPr>
        <p:spPr>
          <a:xfrm>
            <a:off x="8375450" y="6144654"/>
            <a:ext cx="3770322" cy="2786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7CE"/>
              </a:solidFill>
            </a:endParaRPr>
          </a:p>
        </p:txBody>
      </p:sp>
      <p:sp>
        <p:nvSpPr>
          <p:cNvPr id="75" name="Rectangle 74">
            <a:extLst>
              <a:ext uri="{FF2B5EF4-FFF2-40B4-BE49-F238E27FC236}">
                <a16:creationId xmlns:a16="http://schemas.microsoft.com/office/drawing/2014/main" id="{6CC764D5-1C79-4B41-9470-BB1B5F8DB8B9}"/>
              </a:ext>
            </a:extLst>
          </p:cNvPr>
          <p:cNvSpPr/>
          <p:nvPr/>
        </p:nvSpPr>
        <p:spPr>
          <a:xfrm>
            <a:off x="-68242" y="1702701"/>
            <a:ext cx="12260242" cy="31375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18" name="TextBox 17">
            <a:extLst>
              <a:ext uri="{FF2B5EF4-FFF2-40B4-BE49-F238E27FC236}">
                <a16:creationId xmlns:a16="http://schemas.microsoft.com/office/drawing/2014/main" id="{05AA73FB-DDF7-4440-8506-6D1E3C0FBAD2}"/>
              </a:ext>
            </a:extLst>
          </p:cNvPr>
          <p:cNvSpPr txBox="1"/>
          <p:nvPr/>
        </p:nvSpPr>
        <p:spPr>
          <a:xfrm>
            <a:off x="-388854" y="1410069"/>
            <a:ext cx="12626574" cy="784830"/>
          </a:xfrm>
          <a:prstGeom prst="rect">
            <a:avLst/>
          </a:prstGeom>
          <a:noFill/>
          <a:effectLst>
            <a:outerShdw blurRad="50800" dist="38100" dir="5400000" algn="t" rotWithShape="0">
              <a:prstClr val="black">
                <a:alpha val="40000"/>
              </a:prstClr>
            </a:outerShdw>
          </a:effectLst>
        </p:spPr>
        <p:txBody>
          <a:bodyPr wrap="square" tIns="0" rtlCol="0">
            <a:spAutoFit/>
          </a:bodyPr>
          <a:lstStyle/>
          <a:p>
            <a:pPr algn="ctr"/>
            <a:r>
              <a:rPr lang="en-US" sz="4800" b="1" spc="300">
                <a:solidFill>
                  <a:schemeClr val="bg1"/>
                </a:solidFill>
                <a:latin typeface="Times New Roman" panose="02020603050405020304" pitchFamily="18" charset="0"/>
                <a:cs typeface="Times New Roman" panose="02020603050405020304" pitchFamily="18" charset="0"/>
              </a:rPr>
              <a:t>QUESTIONS &amp; DISCUSSIO</a:t>
            </a:r>
          </a:p>
        </p:txBody>
      </p:sp>
      <p:pic>
        <p:nvPicPr>
          <p:cNvPr id="48" name="Picture 47">
            <a:extLst>
              <a:ext uri="{FF2B5EF4-FFF2-40B4-BE49-F238E27FC236}">
                <a16:creationId xmlns:a16="http://schemas.microsoft.com/office/drawing/2014/main" id="{574E0CD9-F49E-5043-A871-2055E90FEE48}"/>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721" y="291479"/>
            <a:ext cx="911437" cy="84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TextBox 57">
            <a:extLst>
              <a:ext uri="{FF2B5EF4-FFF2-40B4-BE49-F238E27FC236}">
                <a16:creationId xmlns:a16="http://schemas.microsoft.com/office/drawing/2014/main" id="{5F16CE6B-4CEB-9E4E-9CFA-E375A11DC52E}"/>
              </a:ext>
            </a:extLst>
          </p:cNvPr>
          <p:cNvSpPr txBox="1"/>
          <p:nvPr/>
        </p:nvSpPr>
        <p:spPr>
          <a:xfrm rot="20923590">
            <a:off x="9972485" y="1456955"/>
            <a:ext cx="868401"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4800" b="1" spc="600">
                <a:solidFill>
                  <a:schemeClr val="bg1"/>
                </a:solidFill>
                <a:latin typeface="Times New Roman" panose="02020603050405020304" pitchFamily="18" charset="0"/>
                <a:cs typeface="Times New Roman" panose="02020603050405020304" pitchFamily="18" charset="0"/>
              </a:rPr>
              <a:t>N</a:t>
            </a:r>
            <a:endParaRPr lang="en-US" sz="4800">
              <a:solidFill>
                <a:schemeClr val="bg1"/>
              </a:solidFill>
            </a:endParaRPr>
          </a:p>
        </p:txBody>
      </p:sp>
      <p:sp>
        <p:nvSpPr>
          <p:cNvPr id="27" name="Rectangle 26">
            <a:extLst>
              <a:ext uri="{FF2B5EF4-FFF2-40B4-BE49-F238E27FC236}">
                <a16:creationId xmlns:a16="http://schemas.microsoft.com/office/drawing/2014/main" id="{79965044-FA38-0E43-B317-134E82BCDACD}"/>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B434AB-536C-A04F-A5C1-BFEBBBCB4973}"/>
              </a:ext>
            </a:extLst>
          </p:cNvPr>
          <p:cNvSpPr txBox="1"/>
          <p:nvPr/>
        </p:nvSpPr>
        <p:spPr>
          <a:xfrm>
            <a:off x="9183711" y="5984247"/>
            <a:ext cx="1730025" cy="523220"/>
          </a:xfrm>
          <a:prstGeom prst="rect">
            <a:avLst/>
          </a:prstGeom>
          <a:noFill/>
        </p:spPr>
        <p:txBody>
          <a:bodyPr wrap="none" rtlCol="0">
            <a:spAutoFit/>
          </a:bodyPr>
          <a:lstStyle/>
          <a:p>
            <a:r>
              <a:rPr lang="en-US" sz="2800">
                <a:solidFill>
                  <a:schemeClr val="bg1"/>
                </a:solidFill>
                <a:latin typeface="Franklin Gothic Book" panose="020B0503020102020204" pitchFamily="34" charset="0"/>
              </a:rPr>
              <a:t>Thank you</a:t>
            </a:r>
          </a:p>
        </p:txBody>
      </p:sp>
      <p:pic>
        <p:nvPicPr>
          <p:cNvPr id="25" name="Picture 24">
            <a:extLst>
              <a:ext uri="{FF2B5EF4-FFF2-40B4-BE49-F238E27FC236}">
                <a16:creationId xmlns:a16="http://schemas.microsoft.com/office/drawing/2014/main" id="{133C4413-CA0F-5C4A-A6A3-43E5AD19072D}"/>
              </a:ext>
            </a:extLst>
          </p:cNvPr>
          <p:cNvPicPr>
            <a:picLocks noChangeAspect="1"/>
          </p:cNvPicPr>
          <p:nvPr/>
        </p:nvPicPr>
        <p:blipFill rotWithShape="1">
          <a:blip r:embed="rId7" cstate="email">
            <a:duotone>
              <a:prstClr val="black"/>
              <a:schemeClr val="accent2">
                <a:tint val="45000"/>
                <a:satMod val="400000"/>
              </a:schemeClr>
            </a:duotone>
            <a:extLst>
              <a:ext uri="{BEBA8EAE-BF5A-486C-A8C5-ECC9F3942E4B}">
                <a14:imgProps xmlns:a14="http://schemas.microsoft.com/office/drawing/2010/main">
                  <a14:imgLayer r:embed="rId8">
                    <a14:imgEffect>
                      <a14:backgroundRemoval t="5984" b="89978" l="9978" r="89967">
                        <a14:foregroundMark x1="38889" y1="10546" x2="41996" y2="5984"/>
                        <a14:foregroundMark x1="41996" y1="5984" x2="44974" y2="8751"/>
                      </a14:backgroundRemoval>
                    </a14:imgEffect>
                  </a14:imgLayer>
                </a14:imgProps>
              </a:ext>
              <a:ext uri="{28A0092B-C50C-407E-A947-70E740481C1C}">
                <a14:useLocalDpi xmlns:a14="http://schemas.microsoft.com/office/drawing/2010/main"/>
              </a:ext>
            </a:extLst>
          </a:blip>
          <a:srcRect/>
          <a:stretch/>
        </p:blipFill>
        <p:spPr>
          <a:xfrm>
            <a:off x="-58982" y="1621916"/>
            <a:ext cx="12384713" cy="6082371"/>
          </a:xfrm>
          <a:prstGeom prst="rect">
            <a:avLst/>
          </a:prstGeom>
        </p:spPr>
      </p:pic>
    </p:spTree>
    <p:extLst>
      <p:ext uri="{BB962C8B-B14F-4D97-AF65-F5344CB8AC3E}">
        <p14:creationId xmlns:p14="http://schemas.microsoft.com/office/powerpoint/2010/main" val="225417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black, outdoor object, white, dark&#10;&#10;Description automatically generated">
            <a:extLst>
              <a:ext uri="{FF2B5EF4-FFF2-40B4-BE49-F238E27FC236}">
                <a16:creationId xmlns:a16="http://schemas.microsoft.com/office/drawing/2014/main" id="{2B496C8B-97CD-564D-8ECD-8B1CA420D1E1}"/>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78066" y="-85725"/>
            <a:ext cx="12348131" cy="702945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5" cstate="email">
            <a:alphaModFix amt="35000"/>
            <a:extLst>
              <a:ext uri="{28A0092B-C50C-407E-A947-70E740481C1C}">
                <a14:useLocalDpi xmlns:a14="http://schemas.microsoft.com/office/drawing/2010/main"/>
              </a:ext>
            </a:extLst>
          </a:blip>
          <a:srcRect/>
          <a:stretch/>
        </p:blipFill>
        <p:spPr>
          <a:xfrm>
            <a:off x="-78067" y="-85725"/>
            <a:ext cx="12348131" cy="7029450"/>
          </a:xfrm>
          <a:prstGeom prst="rect">
            <a:avLst/>
          </a:prstGeom>
        </p:spPr>
      </p:pic>
      <p:sp>
        <p:nvSpPr>
          <p:cNvPr id="50" name="TextBox 49">
            <a:extLst>
              <a:ext uri="{FF2B5EF4-FFF2-40B4-BE49-F238E27FC236}">
                <a16:creationId xmlns:a16="http://schemas.microsoft.com/office/drawing/2014/main" id="{4645BAF7-79D5-B247-BCBB-433C989385DE}"/>
              </a:ext>
            </a:extLst>
          </p:cNvPr>
          <p:cNvSpPr txBox="1"/>
          <p:nvPr/>
        </p:nvSpPr>
        <p:spPr>
          <a:xfrm>
            <a:off x="2963506" y="927332"/>
            <a:ext cx="630685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Many high-profile cases</a:t>
            </a:r>
          </a:p>
        </p:txBody>
      </p:sp>
      <p:sp>
        <p:nvSpPr>
          <p:cNvPr id="47" name="TextBox 46">
            <a:extLst>
              <a:ext uri="{FF2B5EF4-FFF2-40B4-BE49-F238E27FC236}">
                <a16:creationId xmlns:a16="http://schemas.microsoft.com/office/drawing/2014/main" id="{3D8D334D-71DB-7945-923C-1D1A675777CC}"/>
              </a:ext>
            </a:extLst>
          </p:cNvPr>
          <p:cNvSpPr txBox="1"/>
          <p:nvPr/>
        </p:nvSpPr>
        <p:spPr>
          <a:xfrm>
            <a:off x="4613865" y="219446"/>
            <a:ext cx="2964274"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2020-2021:</a:t>
            </a:r>
          </a:p>
        </p:txBody>
      </p:sp>
      <p:pic>
        <p:nvPicPr>
          <p:cNvPr id="3" name="Picture 2">
            <a:extLst>
              <a:ext uri="{FF2B5EF4-FFF2-40B4-BE49-F238E27FC236}">
                <a16:creationId xmlns:a16="http://schemas.microsoft.com/office/drawing/2014/main" id="{1CD51664-80C5-394F-B0FD-5377F40BF7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0967" y="3420616"/>
            <a:ext cx="5410964" cy="1609301"/>
          </a:xfrm>
          <a:prstGeom prst="rect">
            <a:avLst/>
          </a:prstGeom>
        </p:spPr>
      </p:pic>
      <p:pic>
        <p:nvPicPr>
          <p:cNvPr id="4" name="Picture 3">
            <a:extLst>
              <a:ext uri="{FF2B5EF4-FFF2-40B4-BE49-F238E27FC236}">
                <a16:creationId xmlns:a16="http://schemas.microsoft.com/office/drawing/2014/main" id="{FD012787-B82F-3E4B-BF93-93E86B4320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722413" y="4938544"/>
            <a:ext cx="5158124" cy="1459163"/>
          </a:xfrm>
          <a:prstGeom prst="rect">
            <a:avLst/>
          </a:prstGeom>
        </p:spPr>
      </p:pic>
      <p:grpSp>
        <p:nvGrpSpPr>
          <p:cNvPr id="9" name="Group 8">
            <a:extLst>
              <a:ext uri="{FF2B5EF4-FFF2-40B4-BE49-F238E27FC236}">
                <a16:creationId xmlns:a16="http://schemas.microsoft.com/office/drawing/2014/main" id="{A83697BC-5586-304D-95A6-42AAC3E61735}"/>
              </a:ext>
            </a:extLst>
          </p:cNvPr>
          <p:cNvGrpSpPr/>
          <p:nvPr/>
        </p:nvGrpSpPr>
        <p:grpSpPr>
          <a:xfrm>
            <a:off x="455230" y="1813700"/>
            <a:ext cx="5158124" cy="1609301"/>
            <a:chOff x="3680107" y="1782841"/>
            <a:chExt cx="5158124" cy="1609301"/>
          </a:xfrm>
        </p:grpSpPr>
        <p:pic>
          <p:nvPicPr>
            <p:cNvPr id="8" name="Picture 7">
              <a:extLst>
                <a:ext uri="{FF2B5EF4-FFF2-40B4-BE49-F238E27FC236}">
                  <a16:creationId xmlns:a16="http://schemas.microsoft.com/office/drawing/2014/main" id="{584A6997-9555-BC45-8FAC-3CD2A04522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80107" y="1782841"/>
              <a:ext cx="5158124" cy="1609301"/>
            </a:xfrm>
            <a:prstGeom prst="rect">
              <a:avLst/>
            </a:prstGeom>
          </p:spPr>
        </p:pic>
        <p:grpSp>
          <p:nvGrpSpPr>
            <p:cNvPr id="7" name="Group 6">
              <a:extLst>
                <a:ext uri="{FF2B5EF4-FFF2-40B4-BE49-F238E27FC236}">
                  <a16:creationId xmlns:a16="http://schemas.microsoft.com/office/drawing/2014/main" id="{1284D52A-FDF0-054A-8EC2-75971079B1C2}"/>
                </a:ext>
              </a:extLst>
            </p:cNvPr>
            <p:cNvGrpSpPr/>
            <p:nvPr/>
          </p:nvGrpSpPr>
          <p:grpSpPr>
            <a:xfrm>
              <a:off x="3882933" y="1868961"/>
              <a:ext cx="4707390" cy="1013540"/>
              <a:chOff x="1624231" y="2340091"/>
              <a:chExt cx="5178130" cy="1013540"/>
            </a:xfrm>
          </p:grpSpPr>
          <p:pic>
            <p:nvPicPr>
              <p:cNvPr id="2" name="Picture 1">
                <a:extLst>
                  <a:ext uri="{FF2B5EF4-FFF2-40B4-BE49-F238E27FC236}">
                    <a16:creationId xmlns:a16="http://schemas.microsoft.com/office/drawing/2014/main" id="{406E948E-53DD-C945-A752-AFADF209F93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630884" y="2558856"/>
                <a:ext cx="5171477" cy="794775"/>
              </a:xfrm>
              <a:prstGeom prst="rect">
                <a:avLst/>
              </a:prstGeom>
            </p:spPr>
          </p:pic>
          <p:pic>
            <p:nvPicPr>
              <p:cNvPr id="6" name="Picture 5" descr="Text&#10;&#10;Description automatically generated">
                <a:extLst>
                  <a:ext uri="{FF2B5EF4-FFF2-40B4-BE49-F238E27FC236}">
                    <a16:creationId xmlns:a16="http://schemas.microsoft.com/office/drawing/2014/main" id="{01D1BD9B-1B56-0244-9666-AA6B8D91DAA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624231" y="2340091"/>
                <a:ext cx="2155498" cy="383545"/>
              </a:xfrm>
              <a:prstGeom prst="rect">
                <a:avLst/>
              </a:prstGeom>
            </p:spPr>
          </p:pic>
        </p:grpSp>
      </p:grpSp>
      <p:grpSp>
        <p:nvGrpSpPr>
          <p:cNvPr id="32" name="Group 31">
            <a:extLst>
              <a:ext uri="{FF2B5EF4-FFF2-40B4-BE49-F238E27FC236}">
                <a16:creationId xmlns:a16="http://schemas.microsoft.com/office/drawing/2014/main" id="{3917316F-7A24-054E-8AE3-973D065BFEA0}"/>
              </a:ext>
            </a:extLst>
          </p:cNvPr>
          <p:cNvGrpSpPr/>
          <p:nvPr/>
        </p:nvGrpSpPr>
        <p:grpSpPr>
          <a:xfrm>
            <a:off x="841606" y="5287728"/>
            <a:ext cx="4701102" cy="1037346"/>
            <a:chOff x="1367441" y="5652255"/>
            <a:chExt cx="4701102" cy="797373"/>
          </a:xfrm>
        </p:grpSpPr>
        <p:pic>
          <p:nvPicPr>
            <p:cNvPr id="17" name="Picture 16" descr="A picture containing logo&#10;&#10;Description automatically generated">
              <a:extLst>
                <a:ext uri="{FF2B5EF4-FFF2-40B4-BE49-F238E27FC236}">
                  <a16:creationId xmlns:a16="http://schemas.microsoft.com/office/drawing/2014/main" id="{3FC555BE-D882-BB4E-887D-D7BE6BFA5A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67441" y="5652255"/>
              <a:ext cx="2121899" cy="316371"/>
            </a:xfrm>
            <a:prstGeom prst="rect">
              <a:avLst/>
            </a:prstGeom>
          </p:spPr>
        </p:pic>
        <p:pic>
          <p:nvPicPr>
            <p:cNvPr id="20" name="Picture 19">
              <a:extLst>
                <a:ext uri="{FF2B5EF4-FFF2-40B4-BE49-F238E27FC236}">
                  <a16:creationId xmlns:a16="http://schemas.microsoft.com/office/drawing/2014/main" id="{E364D0BB-F7D5-FF45-BE22-57A28117CFF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55577" y="5942477"/>
              <a:ext cx="4612966" cy="507151"/>
            </a:xfrm>
            <a:prstGeom prst="rect">
              <a:avLst/>
            </a:prstGeom>
          </p:spPr>
        </p:pic>
      </p:grpSp>
      <p:grpSp>
        <p:nvGrpSpPr>
          <p:cNvPr id="31" name="Group 30">
            <a:extLst>
              <a:ext uri="{FF2B5EF4-FFF2-40B4-BE49-F238E27FC236}">
                <a16:creationId xmlns:a16="http://schemas.microsoft.com/office/drawing/2014/main" id="{C1874750-2961-2A41-BAB9-0D7109DD9E7F}"/>
              </a:ext>
            </a:extLst>
          </p:cNvPr>
          <p:cNvGrpSpPr/>
          <p:nvPr/>
        </p:nvGrpSpPr>
        <p:grpSpPr>
          <a:xfrm>
            <a:off x="6415946" y="3724461"/>
            <a:ext cx="4625179" cy="1074137"/>
            <a:chOff x="5742579" y="3679626"/>
            <a:chExt cx="4625179" cy="1074137"/>
          </a:xfrm>
        </p:grpSpPr>
        <p:pic>
          <p:nvPicPr>
            <p:cNvPr id="22" name="Picture 21" descr="Text&#10;&#10;Description automatically generated">
              <a:extLst>
                <a:ext uri="{FF2B5EF4-FFF2-40B4-BE49-F238E27FC236}">
                  <a16:creationId xmlns:a16="http://schemas.microsoft.com/office/drawing/2014/main" id="{C828329D-15C8-B741-9A07-90321748749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758346" y="3679626"/>
              <a:ext cx="1735121" cy="271585"/>
            </a:xfrm>
            <a:prstGeom prst="rect">
              <a:avLst/>
            </a:prstGeom>
          </p:spPr>
        </p:pic>
        <p:pic>
          <p:nvPicPr>
            <p:cNvPr id="24" name="Picture 23" descr="Text&#10;&#10;Description automatically generated">
              <a:extLst>
                <a:ext uri="{FF2B5EF4-FFF2-40B4-BE49-F238E27FC236}">
                  <a16:creationId xmlns:a16="http://schemas.microsoft.com/office/drawing/2014/main" id="{946B4727-1B71-EF4F-9F3B-F40D11E0B66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742579" y="3998509"/>
              <a:ext cx="4625179" cy="594483"/>
            </a:xfrm>
            <a:prstGeom prst="rect">
              <a:avLst/>
            </a:prstGeom>
          </p:spPr>
        </p:pic>
        <p:pic>
          <p:nvPicPr>
            <p:cNvPr id="37" name="Picture 36" descr="Text&#10;&#10;Description automatically generated">
              <a:extLst>
                <a:ext uri="{FF2B5EF4-FFF2-40B4-BE49-F238E27FC236}">
                  <a16:creationId xmlns:a16="http://schemas.microsoft.com/office/drawing/2014/main" id="{27D91C8A-C861-5840-B741-3AE5B99909A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758345" y="4551196"/>
              <a:ext cx="3790518" cy="202567"/>
            </a:xfrm>
            <a:prstGeom prst="rect">
              <a:avLst/>
            </a:prstGeom>
          </p:spPr>
        </p:pic>
      </p:grpSp>
      <p:sp>
        <p:nvSpPr>
          <p:cNvPr id="25" name="Rectangle 24">
            <a:extLst>
              <a:ext uri="{FF2B5EF4-FFF2-40B4-BE49-F238E27FC236}">
                <a16:creationId xmlns:a16="http://schemas.microsoft.com/office/drawing/2014/main" id="{8BF3732B-7473-E446-87DC-D4EB3FE6272C}"/>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F7EBD531-B91E-3C45-9F3A-E607526EA639}"/>
              </a:ext>
            </a:extLst>
          </p:cNvPr>
          <p:cNvSpPr>
            <a:spLocks noGrp="1"/>
          </p:cNvSpPr>
          <p:nvPr>
            <p:ph type="sldNum" sz="quarter" idx="12"/>
          </p:nvPr>
        </p:nvSpPr>
        <p:spPr/>
        <p:txBody>
          <a:bodyPr/>
          <a:lstStyle/>
          <a:p>
            <a:fld id="{2D353DAF-B8F6-AF49-88EC-52D105AD3680}" type="slidenum">
              <a:rPr lang="en-US" smtClean="0"/>
              <a:t>3</a:t>
            </a:fld>
            <a:endParaRPr lang="en-US"/>
          </a:p>
        </p:txBody>
      </p:sp>
    </p:spTree>
    <p:extLst>
      <p:ext uri="{BB962C8B-B14F-4D97-AF65-F5344CB8AC3E}">
        <p14:creationId xmlns:p14="http://schemas.microsoft.com/office/powerpoint/2010/main" val="350835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5840C94-564D-0F4F-B727-59EC16BB61AA}"/>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25721" y="-9625"/>
            <a:ext cx="12236971" cy="6896500"/>
          </a:xfrm>
          <a:prstGeom prst="rect">
            <a:avLst/>
          </a:prstGeom>
        </p:spPr>
      </p:pic>
      <p:pic>
        <p:nvPicPr>
          <p:cNvPr id="10" name="Picture 9">
            <a:extLst>
              <a:ext uri="{FF2B5EF4-FFF2-40B4-BE49-F238E27FC236}">
                <a16:creationId xmlns:a16="http://schemas.microsoft.com/office/drawing/2014/main" id="{5D250802-6131-7342-9A46-C68791C46B61}"/>
              </a:ext>
            </a:extLst>
          </p:cNvPr>
          <p:cNvPicPr>
            <a:picLocks noChangeAspect="1"/>
          </p:cNvPicPr>
          <p:nvPr/>
        </p:nvPicPr>
        <p:blipFill rotWithShape="1">
          <a:blip r:embed="rId5" cstate="email">
            <a:alphaModFix amt="7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25721" y="-41224"/>
            <a:ext cx="12236971" cy="6959697"/>
          </a:xfrm>
          <a:prstGeom prst="rect">
            <a:avLst/>
          </a:prstGeom>
        </p:spPr>
      </p:pic>
      <p:sp>
        <p:nvSpPr>
          <p:cNvPr id="6" name="TextBox 5">
            <a:extLst>
              <a:ext uri="{FF2B5EF4-FFF2-40B4-BE49-F238E27FC236}">
                <a16:creationId xmlns:a16="http://schemas.microsoft.com/office/drawing/2014/main" id="{A4DF5BEF-81D9-C642-B4CB-FAC011CE5358}"/>
              </a:ext>
            </a:extLst>
          </p:cNvPr>
          <p:cNvSpPr txBox="1"/>
          <p:nvPr/>
        </p:nvSpPr>
        <p:spPr>
          <a:xfrm>
            <a:off x="1690315" y="219446"/>
            <a:ext cx="8811388"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Policymakers and researchers are</a:t>
            </a:r>
          </a:p>
        </p:txBody>
      </p:sp>
      <p:sp>
        <p:nvSpPr>
          <p:cNvPr id="9" name="TextBox 8">
            <a:extLst>
              <a:ext uri="{FF2B5EF4-FFF2-40B4-BE49-F238E27FC236}">
                <a16:creationId xmlns:a16="http://schemas.microsoft.com/office/drawing/2014/main" id="{6BCF0774-56A9-F442-BC55-16225955C03A}"/>
              </a:ext>
            </a:extLst>
          </p:cNvPr>
          <p:cNvSpPr txBox="1"/>
          <p:nvPr/>
        </p:nvSpPr>
        <p:spPr>
          <a:xfrm>
            <a:off x="1153885" y="927332"/>
            <a:ext cx="9926115"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committed to answering key questions</a:t>
            </a:r>
          </a:p>
        </p:txBody>
      </p:sp>
      <p:grpSp>
        <p:nvGrpSpPr>
          <p:cNvPr id="54" name="Group 53">
            <a:extLst>
              <a:ext uri="{FF2B5EF4-FFF2-40B4-BE49-F238E27FC236}">
                <a16:creationId xmlns:a16="http://schemas.microsoft.com/office/drawing/2014/main" id="{6821B37D-FFB5-A344-B02A-90519BACB944}"/>
              </a:ext>
            </a:extLst>
          </p:cNvPr>
          <p:cNvGrpSpPr/>
          <p:nvPr/>
        </p:nvGrpSpPr>
        <p:grpSpPr>
          <a:xfrm>
            <a:off x="7039818" y="2494548"/>
            <a:ext cx="4602270" cy="1106578"/>
            <a:chOff x="261209" y="4068783"/>
            <a:chExt cx="4602270" cy="1106578"/>
          </a:xfrm>
        </p:grpSpPr>
        <p:grpSp>
          <p:nvGrpSpPr>
            <p:cNvPr id="22" name="Group 21">
              <a:extLst>
                <a:ext uri="{FF2B5EF4-FFF2-40B4-BE49-F238E27FC236}">
                  <a16:creationId xmlns:a16="http://schemas.microsoft.com/office/drawing/2014/main" id="{2DF186CB-48E7-9B4E-B9B8-3812EA880A4B}"/>
                </a:ext>
              </a:extLst>
            </p:cNvPr>
            <p:cNvGrpSpPr/>
            <p:nvPr/>
          </p:nvGrpSpPr>
          <p:grpSpPr>
            <a:xfrm>
              <a:off x="1237471" y="4068783"/>
              <a:ext cx="3626008" cy="1106578"/>
              <a:chOff x="508760" y="4573723"/>
              <a:chExt cx="3626008" cy="1106578"/>
            </a:xfrm>
          </p:grpSpPr>
          <p:sp>
            <p:nvSpPr>
              <p:cNvPr id="15" name="TextBox 14">
                <a:extLst>
                  <a:ext uri="{FF2B5EF4-FFF2-40B4-BE49-F238E27FC236}">
                    <a16:creationId xmlns:a16="http://schemas.microsoft.com/office/drawing/2014/main" id="{AE4495DA-9BBA-514A-8AA5-3FC0DC9ACCB6}"/>
                  </a:ext>
                </a:extLst>
              </p:cNvPr>
              <p:cNvSpPr txBox="1"/>
              <p:nvPr/>
            </p:nvSpPr>
            <p:spPr>
              <a:xfrm>
                <a:off x="508760" y="4573723"/>
                <a:ext cx="1819729"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Pathways In</a:t>
                </a:r>
              </a:p>
            </p:txBody>
          </p:sp>
          <p:sp>
            <p:nvSpPr>
              <p:cNvPr id="19" name="TextBox 18">
                <a:extLst>
                  <a:ext uri="{FF2B5EF4-FFF2-40B4-BE49-F238E27FC236}">
                    <a16:creationId xmlns:a16="http://schemas.microsoft.com/office/drawing/2014/main" id="{B1069576-A599-3348-9528-BCB33A5C3164}"/>
                  </a:ext>
                </a:extLst>
              </p:cNvPr>
              <p:cNvSpPr txBox="1"/>
              <p:nvPr/>
            </p:nvSpPr>
            <p:spPr>
              <a:xfrm>
                <a:off x="508760" y="4972415"/>
                <a:ext cx="3626008" cy="707886"/>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How do individuals become radicalized?</a:t>
                </a:r>
              </a:p>
            </p:txBody>
          </p:sp>
        </p:grpSp>
        <p:grpSp>
          <p:nvGrpSpPr>
            <p:cNvPr id="31" name="Group 30">
              <a:extLst>
                <a:ext uri="{FF2B5EF4-FFF2-40B4-BE49-F238E27FC236}">
                  <a16:creationId xmlns:a16="http://schemas.microsoft.com/office/drawing/2014/main" id="{40A896D3-225A-AB41-89F8-988F2A8E89CB}"/>
                </a:ext>
              </a:extLst>
            </p:cNvPr>
            <p:cNvGrpSpPr/>
            <p:nvPr/>
          </p:nvGrpSpPr>
          <p:grpSpPr>
            <a:xfrm>
              <a:off x="638415" y="4266756"/>
              <a:ext cx="443995" cy="671258"/>
              <a:chOff x="152363" y="4301191"/>
              <a:chExt cx="650052" cy="893444"/>
            </a:xfrm>
            <a:solidFill>
              <a:schemeClr val="bg1">
                <a:alpha val="80000"/>
              </a:schemeClr>
            </a:solidFill>
          </p:grpSpPr>
          <p:sp>
            <p:nvSpPr>
              <p:cNvPr id="28" name="Rectangle 27">
                <a:extLst>
                  <a:ext uri="{FF2B5EF4-FFF2-40B4-BE49-F238E27FC236}">
                    <a16:creationId xmlns:a16="http://schemas.microsoft.com/office/drawing/2014/main" id="{CD505FE1-53E7-014C-99DA-061FDA312372}"/>
                  </a:ext>
                </a:extLst>
              </p:cNvPr>
              <p:cNvSpPr/>
              <p:nvPr/>
            </p:nvSpPr>
            <p:spPr>
              <a:xfrm>
                <a:off x="735507" y="4301191"/>
                <a:ext cx="66908" cy="893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70FA0B-FAD0-DC46-A886-A07AA94BD89E}"/>
                  </a:ext>
                </a:extLst>
              </p:cNvPr>
              <p:cNvSpPr/>
              <p:nvPr/>
            </p:nvSpPr>
            <p:spPr>
              <a:xfrm rot="5400000">
                <a:off x="446830" y="4839508"/>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A7AE430-2B53-9D4E-9300-DD4E37860AD7}"/>
                  </a:ext>
                </a:extLst>
              </p:cNvPr>
              <p:cNvSpPr/>
              <p:nvPr/>
            </p:nvSpPr>
            <p:spPr>
              <a:xfrm rot="5400000">
                <a:off x="446830" y="4006724"/>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Striped Right Arrow 31">
              <a:extLst>
                <a:ext uri="{FF2B5EF4-FFF2-40B4-BE49-F238E27FC236}">
                  <a16:creationId xmlns:a16="http://schemas.microsoft.com/office/drawing/2014/main" id="{647FF8B6-257F-E349-853C-DB132ACC659A}"/>
                </a:ext>
              </a:extLst>
            </p:cNvPr>
            <p:cNvSpPr/>
            <p:nvPr/>
          </p:nvSpPr>
          <p:spPr>
            <a:xfrm>
              <a:off x="261209" y="4452890"/>
              <a:ext cx="508640" cy="30446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4511BB65-565E-0443-9491-09F5B32ABFF0}"/>
              </a:ext>
            </a:extLst>
          </p:cNvPr>
          <p:cNvGrpSpPr/>
          <p:nvPr/>
        </p:nvGrpSpPr>
        <p:grpSpPr>
          <a:xfrm>
            <a:off x="3742450" y="4627198"/>
            <a:ext cx="5249273" cy="1106359"/>
            <a:chOff x="215561" y="5312498"/>
            <a:chExt cx="5249273" cy="1106359"/>
          </a:xfrm>
        </p:grpSpPr>
        <p:grpSp>
          <p:nvGrpSpPr>
            <p:cNvPr id="21" name="Group 20">
              <a:extLst>
                <a:ext uri="{FF2B5EF4-FFF2-40B4-BE49-F238E27FC236}">
                  <a16:creationId xmlns:a16="http://schemas.microsoft.com/office/drawing/2014/main" id="{98EF1D56-C537-2546-8105-CE1E4B87CFD5}"/>
                </a:ext>
              </a:extLst>
            </p:cNvPr>
            <p:cNvGrpSpPr/>
            <p:nvPr/>
          </p:nvGrpSpPr>
          <p:grpSpPr>
            <a:xfrm>
              <a:off x="1260917" y="5312498"/>
              <a:ext cx="4203917" cy="1106359"/>
              <a:chOff x="508760" y="5735007"/>
              <a:chExt cx="4203917" cy="1106359"/>
            </a:xfrm>
          </p:grpSpPr>
          <p:sp>
            <p:nvSpPr>
              <p:cNvPr id="16" name="TextBox 15">
                <a:extLst>
                  <a:ext uri="{FF2B5EF4-FFF2-40B4-BE49-F238E27FC236}">
                    <a16:creationId xmlns:a16="http://schemas.microsoft.com/office/drawing/2014/main" id="{BD4CC607-472A-9443-A091-091F64875558}"/>
                  </a:ext>
                </a:extLst>
              </p:cNvPr>
              <p:cNvSpPr txBox="1"/>
              <p:nvPr/>
            </p:nvSpPr>
            <p:spPr>
              <a:xfrm flipH="1">
                <a:off x="508760" y="5735007"/>
                <a:ext cx="213214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Exiting</a:t>
                </a:r>
              </a:p>
            </p:txBody>
          </p:sp>
          <p:sp>
            <p:nvSpPr>
              <p:cNvPr id="20" name="TextBox 19">
                <a:extLst>
                  <a:ext uri="{FF2B5EF4-FFF2-40B4-BE49-F238E27FC236}">
                    <a16:creationId xmlns:a16="http://schemas.microsoft.com/office/drawing/2014/main" id="{F24204CB-D3C4-9041-A879-C6E1E063C55A}"/>
                  </a:ext>
                </a:extLst>
              </p:cNvPr>
              <p:cNvSpPr txBox="1"/>
              <p:nvPr/>
            </p:nvSpPr>
            <p:spPr>
              <a:xfrm>
                <a:off x="508760" y="6133480"/>
                <a:ext cx="4203917" cy="707886"/>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How do individuals become deradicalized?</a:t>
                </a:r>
              </a:p>
            </p:txBody>
          </p:sp>
        </p:grpSp>
        <p:sp>
          <p:nvSpPr>
            <p:cNvPr id="37" name="Striped Right Arrow 36">
              <a:extLst>
                <a:ext uri="{FF2B5EF4-FFF2-40B4-BE49-F238E27FC236}">
                  <a16:creationId xmlns:a16="http://schemas.microsoft.com/office/drawing/2014/main" id="{7767A660-3C8A-0442-955B-FA2FF44E2A50}"/>
                </a:ext>
              </a:extLst>
            </p:cNvPr>
            <p:cNvSpPr/>
            <p:nvPr/>
          </p:nvSpPr>
          <p:spPr>
            <a:xfrm rot="10800000">
              <a:off x="215561" y="5746139"/>
              <a:ext cx="517324" cy="317880"/>
            </a:xfrm>
            <a:prstGeom prst="stripedRightArrow">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01A392C5-A833-B442-92DD-E18AAF4FD441}"/>
                </a:ext>
              </a:extLst>
            </p:cNvPr>
            <p:cNvGrpSpPr/>
            <p:nvPr/>
          </p:nvGrpSpPr>
          <p:grpSpPr>
            <a:xfrm>
              <a:off x="625925" y="5558405"/>
              <a:ext cx="443995" cy="671258"/>
              <a:chOff x="152363" y="4301191"/>
              <a:chExt cx="650052" cy="893444"/>
            </a:xfrm>
            <a:solidFill>
              <a:schemeClr val="bg1">
                <a:alpha val="80000"/>
              </a:schemeClr>
            </a:solidFill>
          </p:grpSpPr>
          <p:sp>
            <p:nvSpPr>
              <p:cNvPr id="39" name="Rectangle 38">
                <a:extLst>
                  <a:ext uri="{FF2B5EF4-FFF2-40B4-BE49-F238E27FC236}">
                    <a16:creationId xmlns:a16="http://schemas.microsoft.com/office/drawing/2014/main" id="{3F5A2D6B-BBC5-0845-939A-2D18B99C1BCA}"/>
                  </a:ext>
                </a:extLst>
              </p:cNvPr>
              <p:cNvSpPr/>
              <p:nvPr/>
            </p:nvSpPr>
            <p:spPr>
              <a:xfrm>
                <a:off x="735507" y="4301191"/>
                <a:ext cx="66908" cy="893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77A184-2D61-5C44-AA2C-F2A03A34FD2C}"/>
                  </a:ext>
                </a:extLst>
              </p:cNvPr>
              <p:cNvSpPr/>
              <p:nvPr/>
            </p:nvSpPr>
            <p:spPr>
              <a:xfrm rot="5400000">
                <a:off x="446830" y="4839508"/>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DC7AD53-51D3-A649-AD04-7F1A471A72FF}"/>
                  </a:ext>
                </a:extLst>
              </p:cNvPr>
              <p:cNvSpPr/>
              <p:nvPr/>
            </p:nvSpPr>
            <p:spPr>
              <a:xfrm rot="5400000">
                <a:off x="446830" y="4006724"/>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extBox 56">
            <a:extLst>
              <a:ext uri="{FF2B5EF4-FFF2-40B4-BE49-F238E27FC236}">
                <a16:creationId xmlns:a16="http://schemas.microsoft.com/office/drawing/2014/main" id="{92F5B6AE-06B7-4745-9F25-E248924E2FCF}"/>
              </a:ext>
            </a:extLst>
          </p:cNvPr>
          <p:cNvSpPr txBox="1"/>
          <p:nvPr/>
        </p:nvSpPr>
        <p:spPr>
          <a:xfrm>
            <a:off x="1773853" y="6254078"/>
            <a:ext cx="8868417" cy="369332"/>
          </a:xfrm>
          <a:prstGeom prst="rect">
            <a:avLst/>
          </a:prstGeom>
          <a:noFill/>
        </p:spPr>
        <p:txBody>
          <a:bodyPr wrap="square" rtlCol="0">
            <a:spAutoFit/>
          </a:bodyPr>
          <a:lstStyle/>
          <a:p>
            <a:pPr algn="ctr"/>
            <a:r>
              <a:rPr lang="en-US">
                <a:solidFill>
                  <a:schemeClr val="bg1"/>
                </a:solidFill>
                <a:latin typeface="Franklin Gothic Book" panose="020B0503020102020204" pitchFamily="34" charset="0"/>
                <a:cs typeface="Times New Roman" panose="02020603050405020304" pitchFamily="18" charset="0"/>
              </a:rPr>
              <a:t>Answers can inform radicalization prevention and intervention measures </a:t>
            </a:r>
          </a:p>
        </p:txBody>
      </p:sp>
      <p:grpSp>
        <p:nvGrpSpPr>
          <p:cNvPr id="8" name="Group 7">
            <a:extLst>
              <a:ext uri="{FF2B5EF4-FFF2-40B4-BE49-F238E27FC236}">
                <a16:creationId xmlns:a16="http://schemas.microsoft.com/office/drawing/2014/main" id="{962F0297-700B-F343-8523-5BC2B9C55735}"/>
              </a:ext>
            </a:extLst>
          </p:cNvPr>
          <p:cNvGrpSpPr/>
          <p:nvPr/>
        </p:nvGrpSpPr>
        <p:grpSpPr>
          <a:xfrm>
            <a:off x="645786" y="2467740"/>
            <a:ext cx="5784987" cy="1415302"/>
            <a:chOff x="645786" y="2467740"/>
            <a:chExt cx="5784987" cy="1415302"/>
          </a:xfrm>
        </p:grpSpPr>
        <p:grpSp>
          <p:nvGrpSpPr>
            <p:cNvPr id="23" name="Group 22">
              <a:extLst>
                <a:ext uri="{FF2B5EF4-FFF2-40B4-BE49-F238E27FC236}">
                  <a16:creationId xmlns:a16="http://schemas.microsoft.com/office/drawing/2014/main" id="{780BE510-9ED3-A94E-BAD5-971D216F7FA4}"/>
                </a:ext>
              </a:extLst>
            </p:cNvPr>
            <p:cNvGrpSpPr/>
            <p:nvPr/>
          </p:nvGrpSpPr>
          <p:grpSpPr>
            <a:xfrm>
              <a:off x="1632037" y="2467740"/>
              <a:ext cx="4798736" cy="1415302"/>
              <a:chOff x="508760" y="3190463"/>
              <a:chExt cx="4798736" cy="1415302"/>
            </a:xfrm>
          </p:grpSpPr>
          <p:sp>
            <p:nvSpPr>
              <p:cNvPr id="14" name="TextBox 13">
                <a:extLst>
                  <a:ext uri="{FF2B5EF4-FFF2-40B4-BE49-F238E27FC236}">
                    <a16:creationId xmlns:a16="http://schemas.microsoft.com/office/drawing/2014/main" id="{0547FD25-628B-6945-8EEF-B1784B162B26}"/>
                  </a:ext>
                </a:extLst>
              </p:cNvPr>
              <p:cNvSpPr txBox="1"/>
              <p:nvPr/>
            </p:nvSpPr>
            <p:spPr>
              <a:xfrm>
                <a:off x="508760" y="3190463"/>
                <a:ext cx="3664786"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Risk/Contributing Factors</a:t>
                </a:r>
              </a:p>
            </p:txBody>
          </p:sp>
          <p:sp>
            <p:nvSpPr>
              <p:cNvPr id="18" name="TextBox 17">
                <a:extLst>
                  <a:ext uri="{FF2B5EF4-FFF2-40B4-BE49-F238E27FC236}">
                    <a16:creationId xmlns:a16="http://schemas.microsoft.com/office/drawing/2014/main" id="{C88479B0-B109-8045-AA32-5259ECEA8B76}"/>
                  </a:ext>
                </a:extLst>
              </p:cNvPr>
              <p:cNvSpPr txBox="1"/>
              <p:nvPr/>
            </p:nvSpPr>
            <p:spPr>
              <a:xfrm>
                <a:off x="508760" y="3590102"/>
                <a:ext cx="4798736" cy="1015663"/>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What risks are common among </a:t>
                </a:r>
              </a:p>
              <a:p>
                <a:r>
                  <a:rPr lang="en-US" sz="2000">
                    <a:solidFill>
                      <a:schemeClr val="bg1"/>
                    </a:solidFill>
                    <a:latin typeface="Franklin Gothic Book" panose="020B0503020102020204" pitchFamily="34" charset="0"/>
                  </a:rPr>
                  <a:t>individuals who engage in extremist </a:t>
                </a:r>
              </a:p>
              <a:p>
                <a:r>
                  <a:rPr lang="en-US" sz="2000">
                    <a:solidFill>
                      <a:schemeClr val="bg1"/>
                    </a:solidFill>
                    <a:latin typeface="Franklin Gothic Book" panose="020B0503020102020204" pitchFamily="34" charset="0"/>
                  </a:rPr>
                  <a:t>behavior?  </a:t>
                </a:r>
              </a:p>
            </p:txBody>
          </p:sp>
        </p:grpSp>
        <p:pic>
          <p:nvPicPr>
            <p:cNvPr id="7" name="Picture 6">
              <a:extLst>
                <a:ext uri="{FF2B5EF4-FFF2-40B4-BE49-F238E27FC236}">
                  <a16:creationId xmlns:a16="http://schemas.microsoft.com/office/drawing/2014/main" id="{5BD4F42C-77EC-8945-9307-0565ABA13FC5}"/>
                </a:ext>
              </a:extLst>
            </p:cNvPr>
            <p:cNvPicPr>
              <a:picLocks noChangeAspect="1"/>
            </p:cNvPicPr>
            <p:nvPr/>
          </p:nvPicPr>
          <p:blipFill rotWithShape="1">
            <a:blip r:embed="rId7" cstate="email">
              <a:alphaModFix amt="85000"/>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645786" y="2816058"/>
              <a:ext cx="960613" cy="830718"/>
            </a:xfrm>
            <a:prstGeom prst="rect">
              <a:avLst/>
            </a:prstGeom>
          </p:spPr>
        </p:pic>
      </p:grpSp>
      <p:sp>
        <p:nvSpPr>
          <p:cNvPr id="35" name="Rectangle 34">
            <a:extLst>
              <a:ext uri="{FF2B5EF4-FFF2-40B4-BE49-F238E27FC236}">
                <a16:creationId xmlns:a16="http://schemas.microsoft.com/office/drawing/2014/main" id="{E74FCCCC-C0B1-7D47-A7AE-406C1CDF8AC9}"/>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71C33B6-8798-494E-BF55-7C7E50EFA879}"/>
              </a:ext>
            </a:extLst>
          </p:cNvPr>
          <p:cNvSpPr>
            <a:spLocks noGrp="1"/>
          </p:cNvSpPr>
          <p:nvPr>
            <p:ph type="sldNum" sz="quarter" idx="12"/>
          </p:nvPr>
        </p:nvSpPr>
        <p:spPr/>
        <p:txBody>
          <a:bodyPr/>
          <a:lstStyle/>
          <a:p>
            <a:fld id="{2D353DAF-B8F6-AF49-88EC-52D105AD3680}" type="slidenum">
              <a:rPr lang="en-US" smtClean="0"/>
              <a:t>4</a:t>
            </a:fld>
            <a:endParaRPr lang="en-US"/>
          </a:p>
        </p:txBody>
      </p:sp>
    </p:spTree>
    <p:extLst>
      <p:ext uri="{BB962C8B-B14F-4D97-AF65-F5344CB8AC3E}">
        <p14:creationId xmlns:p14="http://schemas.microsoft.com/office/powerpoint/2010/main" val="7741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0-#ppt_w/2"/>
                                          </p:val>
                                        </p:tav>
                                        <p:tav tm="100000">
                                          <p:val>
                                            <p:strVal val="#ppt_x"/>
                                          </p:val>
                                        </p:tav>
                                      </p:tavLst>
                                    </p:anim>
                                    <p:anim calcmode="lin" valueType="num">
                                      <p:cBhvr additive="base">
                                        <p:cTn id="14" dur="500" fill="hold"/>
                                        <p:tgtEl>
                                          <p:spTgt spid="5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5840C94-564D-0F4F-B727-59EC16BB61AA}"/>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25721" y="-9625"/>
            <a:ext cx="12236971" cy="6896500"/>
          </a:xfrm>
          <a:prstGeom prst="rect">
            <a:avLst/>
          </a:prstGeom>
        </p:spPr>
      </p:pic>
      <p:pic>
        <p:nvPicPr>
          <p:cNvPr id="10" name="Picture 9">
            <a:extLst>
              <a:ext uri="{FF2B5EF4-FFF2-40B4-BE49-F238E27FC236}">
                <a16:creationId xmlns:a16="http://schemas.microsoft.com/office/drawing/2014/main" id="{5D250802-6131-7342-9A46-C68791C46B61}"/>
              </a:ext>
            </a:extLst>
          </p:cNvPr>
          <p:cNvPicPr>
            <a:picLocks noChangeAspect="1"/>
          </p:cNvPicPr>
          <p:nvPr/>
        </p:nvPicPr>
        <p:blipFill rotWithShape="1">
          <a:blip r:embed="rId5" cstate="email">
            <a:alphaModFix amt="7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25721" y="-41224"/>
            <a:ext cx="12236971" cy="6959697"/>
          </a:xfrm>
          <a:prstGeom prst="rect">
            <a:avLst/>
          </a:prstGeom>
        </p:spPr>
      </p:pic>
      <p:grpSp>
        <p:nvGrpSpPr>
          <p:cNvPr id="54" name="Group 53">
            <a:extLst>
              <a:ext uri="{FF2B5EF4-FFF2-40B4-BE49-F238E27FC236}">
                <a16:creationId xmlns:a16="http://schemas.microsoft.com/office/drawing/2014/main" id="{6821B37D-FFB5-A344-B02A-90519BACB944}"/>
              </a:ext>
            </a:extLst>
          </p:cNvPr>
          <p:cNvGrpSpPr/>
          <p:nvPr/>
        </p:nvGrpSpPr>
        <p:grpSpPr>
          <a:xfrm>
            <a:off x="7039818" y="2494548"/>
            <a:ext cx="4602270" cy="1106578"/>
            <a:chOff x="261209" y="4068783"/>
            <a:chExt cx="4602270" cy="1106578"/>
          </a:xfrm>
        </p:grpSpPr>
        <p:grpSp>
          <p:nvGrpSpPr>
            <p:cNvPr id="22" name="Group 21">
              <a:extLst>
                <a:ext uri="{FF2B5EF4-FFF2-40B4-BE49-F238E27FC236}">
                  <a16:creationId xmlns:a16="http://schemas.microsoft.com/office/drawing/2014/main" id="{2DF186CB-48E7-9B4E-B9B8-3812EA880A4B}"/>
                </a:ext>
              </a:extLst>
            </p:cNvPr>
            <p:cNvGrpSpPr/>
            <p:nvPr/>
          </p:nvGrpSpPr>
          <p:grpSpPr>
            <a:xfrm>
              <a:off x="1237471" y="4068783"/>
              <a:ext cx="3626008" cy="1106578"/>
              <a:chOff x="508760" y="4573723"/>
              <a:chExt cx="3626008" cy="1106578"/>
            </a:xfrm>
          </p:grpSpPr>
          <p:sp>
            <p:nvSpPr>
              <p:cNvPr id="15" name="TextBox 14">
                <a:extLst>
                  <a:ext uri="{FF2B5EF4-FFF2-40B4-BE49-F238E27FC236}">
                    <a16:creationId xmlns:a16="http://schemas.microsoft.com/office/drawing/2014/main" id="{AE4495DA-9BBA-514A-8AA5-3FC0DC9ACCB6}"/>
                  </a:ext>
                </a:extLst>
              </p:cNvPr>
              <p:cNvSpPr txBox="1"/>
              <p:nvPr/>
            </p:nvSpPr>
            <p:spPr>
              <a:xfrm>
                <a:off x="508760" y="4573723"/>
                <a:ext cx="1819729"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Pathways In</a:t>
                </a:r>
              </a:p>
            </p:txBody>
          </p:sp>
          <p:sp>
            <p:nvSpPr>
              <p:cNvPr id="19" name="TextBox 18">
                <a:extLst>
                  <a:ext uri="{FF2B5EF4-FFF2-40B4-BE49-F238E27FC236}">
                    <a16:creationId xmlns:a16="http://schemas.microsoft.com/office/drawing/2014/main" id="{B1069576-A599-3348-9528-BCB33A5C3164}"/>
                  </a:ext>
                </a:extLst>
              </p:cNvPr>
              <p:cNvSpPr txBox="1"/>
              <p:nvPr/>
            </p:nvSpPr>
            <p:spPr>
              <a:xfrm>
                <a:off x="508760" y="4972415"/>
                <a:ext cx="3626008" cy="707886"/>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How do individuals become radicalized?</a:t>
                </a:r>
              </a:p>
            </p:txBody>
          </p:sp>
        </p:grpSp>
        <p:grpSp>
          <p:nvGrpSpPr>
            <p:cNvPr id="31" name="Group 30">
              <a:extLst>
                <a:ext uri="{FF2B5EF4-FFF2-40B4-BE49-F238E27FC236}">
                  <a16:creationId xmlns:a16="http://schemas.microsoft.com/office/drawing/2014/main" id="{40A896D3-225A-AB41-89F8-988F2A8E89CB}"/>
                </a:ext>
              </a:extLst>
            </p:cNvPr>
            <p:cNvGrpSpPr/>
            <p:nvPr/>
          </p:nvGrpSpPr>
          <p:grpSpPr>
            <a:xfrm>
              <a:off x="638415" y="4266756"/>
              <a:ext cx="443995" cy="671258"/>
              <a:chOff x="152363" y="4301191"/>
              <a:chExt cx="650052" cy="893444"/>
            </a:xfrm>
            <a:solidFill>
              <a:schemeClr val="bg1">
                <a:alpha val="80000"/>
              </a:schemeClr>
            </a:solidFill>
          </p:grpSpPr>
          <p:sp>
            <p:nvSpPr>
              <p:cNvPr id="28" name="Rectangle 27">
                <a:extLst>
                  <a:ext uri="{FF2B5EF4-FFF2-40B4-BE49-F238E27FC236}">
                    <a16:creationId xmlns:a16="http://schemas.microsoft.com/office/drawing/2014/main" id="{CD505FE1-53E7-014C-99DA-061FDA312372}"/>
                  </a:ext>
                </a:extLst>
              </p:cNvPr>
              <p:cNvSpPr/>
              <p:nvPr/>
            </p:nvSpPr>
            <p:spPr>
              <a:xfrm>
                <a:off x="735507" y="4301191"/>
                <a:ext cx="66908" cy="893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70FA0B-FAD0-DC46-A886-A07AA94BD89E}"/>
                  </a:ext>
                </a:extLst>
              </p:cNvPr>
              <p:cNvSpPr/>
              <p:nvPr/>
            </p:nvSpPr>
            <p:spPr>
              <a:xfrm rot="5400000">
                <a:off x="446830" y="4839508"/>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A7AE430-2B53-9D4E-9300-DD4E37860AD7}"/>
                  </a:ext>
                </a:extLst>
              </p:cNvPr>
              <p:cNvSpPr/>
              <p:nvPr/>
            </p:nvSpPr>
            <p:spPr>
              <a:xfrm rot="5400000">
                <a:off x="446830" y="4006724"/>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Striped Right Arrow 31">
              <a:extLst>
                <a:ext uri="{FF2B5EF4-FFF2-40B4-BE49-F238E27FC236}">
                  <a16:creationId xmlns:a16="http://schemas.microsoft.com/office/drawing/2014/main" id="{647FF8B6-257F-E349-853C-DB132ACC659A}"/>
                </a:ext>
              </a:extLst>
            </p:cNvPr>
            <p:cNvSpPr/>
            <p:nvPr/>
          </p:nvSpPr>
          <p:spPr>
            <a:xfrm>
              <a:off x="261209" y="4452890"/>
              <a:ext cx="508640" cy="304468"/>
            </a:xfrm>
            <a:prstGeom prst="stripedRightArrow">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4511BB65-565E-0443-9491-09F5B32ABFF0}"/>
              </a:ext>
            </a:extLst>
          </p:cNvPr>
          <p:cNvGrpSpPr/>
          <p:nvPr/>
        </p:nvGrpSpPr>
        <p:grpSpPr>
          <a:xfrm>
            <a:off x="572208" y="4627198"/>
            <a:ext cx="5249273" cy="1106359"/>
            <a:chOff x="215561" y="5312498"/>
            <a:chExt cx="5249273" cy="1106359"/>
          </a:xfrm>
        </p:grpSpPr>
        <p:grpSp>
          <p:nvGrpSpPr>
            <p:cNvPr id="21" name="Group 20">
              <a:extLst>
                <a:ext uri="{FF2B5EF4-FFF2-40B4-BE49-F238E27FC236}">
                  <a16:creationId xmlns:a16="http://schemas.microsoft.com/office/drawing/2014/main" id="{98EF1D56-C537-2546-8105-CE1E4B87CFD5}"/>
                </a:ext>
              </a:extLst>
            </p:cNvPr>
            <p:cNvGrpSpPr/>
            <p:nvPr/>
          </p:nvGrpSpPr>
          <p:grpSpPr>
            <a:xfrm>
              <a:off x="1260917" y="5312498"/>
              <a:ext cx="4203917" cy="1106359"/>
              <a:chOff x="508760" y="5735007"/>
              <a:chExt cx="4203917" cy="1106359"/>
            </a:xfrm>
          </p:grpSpPr>
          <p:sp>
            <p:nvSpPr>
              <p:cNvPr id="16" name="TextBox 15">
                <a:extLst>
                  <a:ext uri="{FF2B5EF4-FFF2-40B4-BE49-F238E27FC236}">
                    <a16:creationId xmlns:a16="http://schemas.microsoft.com/office/drawing/2014/main" id="{BD4CC607-472A-9443-A091-091F64875558}"/>
                  </a:ext>
                </a:extLst>
              </p:cNvPr>
              <p:cNvSpPr txBox="1"/>
              <p:nvPr/>
            </p:nvSpPr>
            <p:spPr>
              <a:xfrm flipH="1">
                <a:off x="508760" y="5735007"/>
                <a:ext cx="213214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Exiting</a:t>
                </a:r>
              </a:p>
            </p:txBody>
          </p:sp>
          <p:sp>
            <p:nvSpPr>
              <p:cNvPr id="20" name="TextBox 19">
                <a:extLst>
                  <a:ext uri="{FF2B5EF4-FFF2-40B4-BE49-F238E27FC236}">
                    <a16:creationId xmlns:a16="http://schemas.microsoft.com/office/drawing/2014/main" id="{F24204CB-D3C4-9041-A879-C6E1E063C55A}"/>
                  </a:ext>
                </a:extLst>
              </p:cNvPr>
              <p:cNvSpPr txBox="1"/>
              <p:nvPr/>
            </p:nvSpPr>
            <p:spPr>
              <a:xfrm>
                <a:off x="508760" y="6133480"/>
                <a:ext cx="4203917" cy="707886"/>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How do individuals become deradicalized?</a:t>
                </a:r>
              </a:p>
            </p:txBody>
          </p:sp>
        </p:grpSp>
        <p:sp>
          <p:nvSpPr>
            <p:cNvPr id="37" name="Striped Right Arrow 36">
              <a:extLst>
                <a:ext uri="{FF2B5EF4-FFF2-40B4-BE49-F238E27FC236}">
                  <a16:creationId xmlns:a16="http://schemas.microsoft.com/office/drawing/2014/main" id="{7767A660-3C8A-0442-955B-FA2FF44E2A50}"/>
                </a:ext>
              </a:extLst>
            </p:cNvPr>
            <p:cNvSpPr/>
            <p:nvPr/>
          </p:nvSpPr>
          <p:spPr>
            <a:xfrm rot="10800000">
              <a:off x="215561" y="5746139"/>
              <a:ext cx="517324" cy="317880"/>
            </a:xfrm>
            <a:prstGeom prst="stripedRightArrow">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01A392C5-A833-B442-92DD-E18AAF4FD441}"/>
                </a:ext>
              </a:extLst>
            </p:cNvPr>
            <p:cNvGrpSpPr/>
            <p:nvPr/>
          </p:nvGrpSpPr>
          <p:grpSpPr>
            <a:xfrm>
              <a:off x="625925" y="5558405"/>
              <a:ext cx="443995" cy="671258"/>
              <a:chOff x="152363" y="4301191"/>
              <a:chExt cx="650052" cy="893444"/>
            </a:xfrm>
            <a:solidFill>
              <a:schemeClr val="bg1">
                <a:alpha val="80000"/>
              </a:schemeClr>
            </a:solidFill>
          </p:grpSpPr>
          <p:sp>
            <p:nvSpPr>
              <p:cNvPr id="39" name="Rectangle 38">
                <a:extLst>
                  <a:ext uri="{FF2B5EF4-FFF2-40B4-BE49-F238E27FC236}">
                    <a16:creationId xmlns:a16="http://schemas.microsoft.com/office/drawing/2014/main" id="{3F5A2D6B-BBC5-0845-939A-2D18B99C1BCA}"/>
                  </a:ext>
                </a:extLst>
              </p:cNvPr>
              <p:cNvSpPr/>
              <p:nvPr/>
            </p:nvSpPr>
            <p:spPr>
              <a:xfrm>
                <a:off x="735507" y="4301191"/>
                <a:ext cx="66908" cy="893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77A184-2D61-5C44-AA2C-F2A03A34FD2C}"/>
                  </a:ext>
                </a:extLst>
              </p:cNvPr>
              <p:cNvSpPr/>
              <p:nvPr/>
            </p:nvSpPr>
            <p:spPr>
              <a:xfrm rot="5400000">
                <a:off x="446830" y="4839508"/>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DC7AD53-51D3-A649-AD04-7F1A471A72FF}"/>
                  </a:ext>
                </a:extLst>
              </p:cNvPr>
              <p:cNvSpPr/>
              <p:nvPr/>
            </p:nvSpPr>
            <p:spPr>
              <a:xfrm rot="5400000">
                <a:off x="446830" y="4006724"/>
                <a:ext cx="60660" cy="649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extBox 56">
            <a:extLst>
              <a:ext uri="{FF2B5EF4-FFF2-40B4-BE49-F238E27FC236}">
                <a16:creationId xmlns:a16="http://schemas.microsoft.com/office/drawing/2014/main" id="{92F5B6AE-06B7-4745-9F25-E248924E2FCF}"/>
              </a:ext>
            </a:extLst>
          </p:cNvPr>
          <p:cNvSpPr txBox="1"/>
          <p:nvPr/>
        </p:nvSpPr>
        <p:spPr>
          <a:xfrm>
            <a:off x="1773853" y="6254078"/>
            <a:ext cx="8868417" cy="369332"/>
          </a:xfrm>
          <a:prstGeom prst="rect">
            <a:avLst/>
          </a:prstGeom>
          <a:noFill/>
        </p:spPr>
        <p:txBody>
          <a:bodyPr wrap="square" rtlCol="0">
            <a:spAutoFit/>
          </a:bodyPr>
          <a:lstStyle/>
          <a:p>
            <a:pPr algn="ctr"/>
            <a:r>
              <a:rPr lang="en-US">
                <a:solidFill>
                  <a:schemeClr val="bg1"/>
                </a:solidFill>
                <a:latin typeface="Franklin Gothic Book" panose="020B0503020102020204" pitchFamily="34" charset="0"/>
                <a:cs typeface="Times New Roman" panose="02020603050405020304" pitchFamily="18" charset="0"/>
              </a:rPr>
              <a:t>Answers can inform radicalization prevention and intervention measures </a:t>
            </a:r>
          </a:p>
        </p:txBody>
      </p:sp>
      <p:sp>
        <p:nvSpPr>
          <p:cNvPr id="36" name="TextBox 35">
            <a:extLst>
              <a:ext uri="{FF2B5EF4-FFF2-40B4-BE49-F238E27FC236}">
                <a16:creationId xmlns:a16="http://schemas.microsoft.com/office/drawing/2014/main" id="{FF83887E-9E06-BD47-A5E1-1D098CF116A6}"/>
              </a:ext>
            </a:extLst>
          </p:cNvPr>
          <p:cNvSpPr txBox="1"/>
          <p:nvPr/>
        </p:nvSpPr>
        <p:spPr>
          <a:xfrm>
            <a:off x="827962" y="219446"/>
            <a:ext cx="10536154"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We were able to get first-person insights</a:t>
            </a:r>
          </a:p>
        </p:txBody>
      </p:sp>
      <p:sp>
        <p:nvSpPr>
          <p:cNvPr id="42" name="TextBox 41">
            <a:extLst>
              <a:ext uri="{FF2B5EF4-FFF2-40B4-BE49-F238E27FC236}">
                <a16:creationId xmlns:a16="http://schemas.microsoft.com/office/drawing/2014/main" id="{4CDCCB9E-C157-514A-B8A4-D5B7CF4EE5A2}"/>
              </a:ext>
            </a:extLst>
          </p:cNvPr>
          <p:cNvSpPr txBox="1"/>
          <p:nvPr/>
        </p:nvSpPr>
        <p:spPr>
          <a:xfrm>
            <a:off x="2157222" y="927332"/>
            <a:ext cx="791947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into these and other questions</a:t>
            </a:r>
          </a:p>
        </p:txBody>
      </p:sp>
      <p:grpSp>
        <p:nvGrpSpPr>
          <p:cNvPr id="48" name="Group 47">
            <a:extLst>
              <a:ext uri="{FF2B5EF4-FFF2-40B4-BE49-F238E27FC236}">
                <a16:creationId xmlns:a16="http://schemas.microsoft.com/office/drawing/2014/main" id="{35661D9F-64F5-3942-AEA9-B7589BCA3337}"/>
              </a:ext>
            </a:extLst>
          </p:cNvPr>
          <p:cNvGrpSpPr/>
          <p:nvPr/>
        </p:nvGrpSpPr>
        <p:grpSpPr>
          <a:xfrm>
            <a:off x="645786" y="2467740"/>
            <a:ext cx="5784987" cy="1415302"/>
            <a:chOff x="645786" y="2467740"/>
            <a:chExt cx="5784987" cy="1415302"/>
          </a:xfrm>
        </p:grpSpPr>
        <p:grpSp>
          <p:nvGrpSpPr>
            <p:cNvPr id="49" name="Group 48">
              <a:extLst>
                <a:ext uri="{FF2B5EF4-FFF2-40B4-BE49-F238E27FC236}">
                  <a16:creationId xmlns:a16="http://schemas.microsoft.com/office/drawing/2014/main" id="{21BCF886-A88E-394E-A8CE-8872EDBC94D6}"/>
                </a:ext>
              </a:extLst>
            </p:cNvPr>
            <p:cNvGrpSpPr/>
            <p:nvPr/>
          </p:nvGrpSpPr>
          <p:grpSpPr>
            <a:xfrm>
              <a:off x="1632037" y="2467740"/>
              <a:ext cx="4798736" cy="1415302"/>
              <a:chOff x="508760" y="3190463"/>
              <a:chExt cx="4798736" cy="1415302"/>
            </a:xfrm>
          </p:grpSpPr>
          <p:sp>
            <p:nvSpPr>
              <p:cNvPr id="51" name="TextBox 50">
                <a:extLst>
                  <a:ext uri="{FF2B5EF4-FFF2-40B4-BE49-F238E27FC236}">
                    <a16:creationId xmlns:a16="http://schemas.microsoft.com/office/drawing/2014/main" id="{AC498EB2-10B0-0C4F-ADA8-CC1E68FE44B2}"/>
                  </a:ext>
                </a:extLst>
              </p:cNvPr>
              <p:cNvSpPr txBox="1"/>
              <p:nvPr/>
            </p:nvSpPr>
            <p:spPr>
              <a:xfrm>
                <a:off x="508760" y="3190463"/>
                <a:ext cx="3664786"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Risk/Contributing Factors</a:t>
                </a:r>
              </a:p>
            </p:txBody>
          </p:sp>
          <p:sp>
            <p:nvSpPr>
              <p:cNvPr id="52" name="TextBox 51">
                <a:extLst>
                  <a:ext uri="{FF2B5EF4-FFF2-40B4-BE49-F238E27FC236}">
                    <a16:creationId xmlns:a16="http://schemas.microsoft.com/office/drawing/2014/main" id="{D42EAAEE-5C2E-F948-B10E-442CDD05E7A4}"/>
                  </a:ext>
                </a:extLst>
              </p:cNvPr>
              <p:cNvSpPr txBox="1"/>
              <p:nvPr/>
            </p:nvSpPr>
            <p:spPr>
              <a:xfrm>
                <a:off x="508760" y="3590102"/>
                <a:ext cx="4798736" cy="1015663"/>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What risks are common among </a:t>
                </a:r>
              </a:p>
              <a:p>
                <a:r>
                  <a:rPr lang="en-US" sz="2000">
                    <a:solidFill>
                      <a:schemeClr val="bg1"/>
                    </a:solidFill>
                    <a:latin typeface="Franklin Gothic Book" panose="020B0503020102020204" pitchFamily="34" charset="0"/>
                  </a:rPr>
                  <a:t>individuals who engage in extremist </a:t>
                </a:r>
              </a:p>
              <a:p>
                <a:r>
                  <a:rPr lang="en-US" sz="2000">
                    <a:solidFill>
                      <a:schemeClr val="bg1"/>
                    </a:solidFill>
                    <a:latin typeface="Franklin Gothic Book" panose="020B0503020102020204" pitchFamily="34" charset="0"/>
                  </a:rPr>
                  <a:t>behavior?  </a:t>
                </a:r>
              </a:p>
            </p:txBody>
          </p:sp>
        </p:grpSp>
        <p:pic>
          <p:nvPicPr>
            <p:cNvPr id="50" name="Picture 49">
              <a:extLst>
                <a:ext uri="{FF2B5EF4-FFF2-40B4-BE49-F238E27FC236}">
                  <a16:creationId xmlns:a16="http://schemas.microsoft.com/office/drawing/2014/main" id="{D6A919D4-F945-A84F-9038-6C8E489B8C47}"/>
                </a:ext>
              </a:extLst>
            </p:cNvPr>
            <p:cNvPicPr>
              <a:picLocks noChangeAspect="1"/>
            </p:cNvPicPr>
            <p:nvPr/>
          </p:nvPicPr>
          <p:blipFill rotWithShape="1">
            <a:blip r:embed="rId7" cstate="email">
              <a:alphaModFix amt="85000"/>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645786" y="2816058"/>
              <a:ext cx="960613" cy="830718"/>
            </a:xfrm>
            <a:prstGeom prst="rect">
              <a:avLst/>
            </a:prstGeom>
          </p:spPr>
        </p:pic>
      </p:grpSp>
      <p:grpSp>
        <p:nvGrpSpPr>
          <p:cNvPr id="7" name="Group 6">
            <a:extLst>
              <a:ext uri="{FF2B5EF4-FFF2-40B4-BE49-F238E27FC236}">
                <a16:creationId xmlns:a16="http://schemas.microsoft.com/office/drawing/2014/main" id="{0074E130-AA3C-414C-931E-3EF8B629A9C1}"/>
              </a:ext>
            </a:extLst>
          </p:cNvPr>
          <p:cNvGrpSpPr/>
          <p:nvPr/>
        </p:nvGrpSpPr>
        <p:grpSpPr>
          <a:xfrm>
            <a:off x="6832158" y="4615221"/>
            <a:ext cx="4837783" cy="1415302"/>
            <a:chOff x="6832158" y="4804413"/>
            <a:chExt cx="4837783" cy="1415302"/>
          </a:xfrm>
        </p:grpSpPr>
        <p:grpSp>
          <p:nvGrpSpPr>
            <p:cNvPr id="44" name="Group 43">
              <a:extLst>
                <a:ext uri="{FF2B5EF4-FFF2-40B4-BE49-F238E27FC236}">
                  <a16:creationId xmlns:a16="http://schemas.microsoft.com/office/drawing/2014/main" id="{B11ED9A2-737D-9747-9CA7-9DBA557A5A71}"/>
                </a:ext>
              </a:extLst>
            </p:cNvPr>
            <p:cNvGrpSpPr/>
            <p:nvPr/>
          </p:nvGrpSpPr>
          <p:grpSpPr>
            <a:xfrm>
              <a:off x="8002626" y="4804413"/>
              <a:ext cx="3667315" cy="1415302"/>
              <a:chOff x="508760" y="3190463"/>
              <a:chExt cx="3667315" cy="1415302"/>
            </a:xfrm>
          </p:grpSpPr>
          <p:sp>
            <p:nvSpPr>
              <p:cNvPr id="46" name="TextBox 45">
                <a:extLst>
                  <a:ext uri="{FF2B5EF4-FFF2-40B4-BE49-F238E27FC236}">
                    <a16:creationId xmlns:a16="http://schemas.microsoft.com/office/drawing/2014/main" id="{CBDB927E-3D98-364F-AA24-D2BF44F2BBA7}"/>
                  </a:ext>
                </a:extLst>
              </p:cNvPr>
              <p:cNvSpPr txBox="1"/>
              <p:nvPr/>
            </p:nvSpPr>
            <p:spPr>
              <a:xfrm>
                <a:off x="508760" y="3190463"/>
                <a:ext cx="1568058"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Mitigation</a:t>
                </a:r>
              </a:p>
            </p:txBody>
          </p:sp>
          <p:sp>
            <p:nvSpPr>
              <p:cNvPr id="47" name="TextBox 46">
                <a:extLst>
                  <a:ext uri="{FF2B5EF4-FFF2-40B4-BE49-F238E27FC236}">
                    <a16:creationId xmlns:a16="http://schemas.microsoft.com/office/drawing/2014/main" id="{898F1EB4-EFB3-4E42-8D26-145A5B6B6C57}"/>
                  </a:ext>
                </a:extLst>
              </p:cNvPr>
              <p:cNvSpPr txBox="1"/>
              <p:nvPr/>
            </p:nvSpPr>
            <p:spPr>
              <a:xfrm>
                <a:off x="508760" y="3590102"/>
                <a:ext cx="3667315" cy="1015663"/>
              </a:xfrm>
              <a:prstGeom prst="rect">
                <a:avLst/>
              </a:prstGeom>
              <a:noFill/>
            </p:spPr>
            <p:txBody>
              <a:bodyPr wrap="square" rtlCol="0">
                <a:spAutoFit/>
              </a:bodyPr>
              <a:lstStyle/>
              <a:p>
                <a:r>
                  <a:rPr lang="en-US" sz="2000">
                    <a:solidFill>
                      <a:schemeClr val="bg1"/>
                    </a:solidFill>
                    <a:latin typeface="Franklin Gothic Book" panose="020B0503020102020204" pitchFamily="34" charset="0"/>
                  </a:rPr>
                  <a:t>What strategies are effective for preventing radicalization or promoting deradicalization?</a:t>
                </a:r>
              </a:p>
            </p:txBody>
          </p:sp>
        </p:grpSp>
        <p:pic>
          <p:nvPicPr>
            <p:cNvPr id="6" name="Picture 5">
              <a:extLst>
                <a:ext uri="{FF2B5EF4-FFF2-40B4-BE49-F238E27FC236}">
                  <a16:creationId xmlns:a16="http://schemas.microsoft.com/office/drawing/2014/main" id="{63D3F1DA-B63C-7247-B80C-FE67DB1C7703}"/>
                </a:ext>
              </a:extLst>
            </p:cNvPr>
            <p:cNvPicPr>
              <a:picLocks noChangeAspect="1"/>
            </p:cNvPicPr>
            <p:nvPr/>
          </p:nvPicPr>
          <p:blipFill rotWithShape="1">
            <a:blip r:embed="rId9" cstate="email">
              <a:alphaModFix amt="70000"/>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b="16396"/>
            <a:stretch/>
          </p:blipFill>
          <p:spPr>
            <a:xfrm>
              <a:off x="6832158" y="4967418"/>
              <a:ext cx="1290372" cy="1078802"/>
            </a:xfrm>
            <a:prstGeom prst="rect">
              <a:avLst/>
            </a:prstGeom>
          </p:spPr>
        </p:pic>
      </p:grpSp>
      <p:sp>
        <p:nvSpPr>
          <p:cNvPr id="45" name="Rectangle 44">
            <a:extLst>
              <a:ext uri="{FF2B5EF4-FFF2-40B4-BE49-F238E27FC236}">
                <a16:creationId xmlns:a16="http://schemas.microsoft.com/office/drawing/2014/main" id="{9299803A-FE96-1C41-B116-775DBC5F6AE7}"/>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185F4CD-EA87-A042-9B44-4E10234B58EE}"/>
              </a:ext>
            </a:extLst>
          </p:cNvPr>
          <p:cNvSpPr>
            <a:spLocks noGrp="1"/>
          </p:cNvSpPr>
          <p:nvPr>
            <p:ph type="sldNum" sz="quarter" idx="12"/>
          </p:nvPr>
        </p:nvSpPr>
        <p:spPr/>
        <p:txBody>
          <a:bodyPr/>
          <a:lstStyle/>
          <a:p>
            <a:fld id="{2D353DAF-B8F6-AF49-88EC-52D105AD3680}" type="slidenum">
              <a:rPr lang="en-US" smtClean="0"/>
              <a:t>5</a:t>
            </a:fld>
            <a:endParaRPr lang="en-US"/>
          </a:p>
        </p:txBody>
      </p:sp>
    </p:spTree>
    <p:extLst>
      <p:ext uri="{BB962C8B-B14F-4D97-AF65-F5344CB8AC3E}">
        <p14:creationId xmlns:p14="http://schemas.microsoft.com/office/powerpoint/2010/main" val="13433093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AA0AD-D166-3044-AE7C-4869D941F286}"/>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25721" y="-41224"/>
            <a:ext cx="12236971" cy="6959697"/>
          </a:xfrm>
          <a:prstGeom prst="rect">
            <a:avLst/>
          </a:prstGeom>
        </p:spPr>
      </p:pic>
      <p:pic>
        <p:nvPicPr>
          <p:cNvPr id="4" name="Picture 3">
            <a:extLst>
              <a:ext uri="{FF2B5EF4-FFF2-40B4-BE49-F238E27FC236}">
                <a16:creationId xmlns:a16="http://schemas.microsoft.com/office/drawing/2014/main" id="{AFCB48CD-3667-4B41-9A38-33F9C1AE7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0781" y="1348453"/>
            <a:ext cx="3887808" cy="4891802"/>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06E935E4-1A6F-C44C-B122-BCFD75CF1472}"/>
              </a:ext>
            </a:extLst>
          </p:cNvPr>
          <p:cNvSpPr txBox="1"/>
          <p:nvPr/>
        </p:nvSpPr>
        <p:spPr>
          <a:xfrm>
            <a:off x="5048123" y="219446"/>
            <a:ext cx="6037230"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Study methods in brief</a:t>
            </a:r>
          </a:p>
        </p:txBody>
      </p:sp>
      <p:grpSp>
        <p:nvGrpSpPr>
          <p:cNvPr id="23" name="Group 22">
            <a:extLst>
              <a:ext uri="{FF2B5EF4-FFF2-40B4-BE49-F238E27FC236}">
                <a16:creationId xmlns:a16="http://schemas.microsoft.com/office/drawing/2014/main" id="{86723626-364F-E64B-985B-443330D163BC}"/>
              </a:ext>
            </a:extLst>
          </p:cNvPr>
          <p:cNvGrpSpPr/>
          <p:nvPr/>
        </p:nvGrpSpPr>
        <p:grpSpPr>
          <a:xfrm>
            <a:off x="4693816" y="1357709"/>
            <a:ext cx="7378367" cy="1130247"/>
            <a:chOff x="4646518" y="1163577"/>
            <a:chExt cx="7378367" cy="1130247"/>
          </a:xfrm>
        </p:grpSpPr>
        <p:sp>
          <p:nvSpPr>
            <p:cNvPr id="12" name="TextBox 11">
              <a:extLst>
                <a:ext uri="{FF2B5EF4-FFF2-40B4-BE49-F238E27FC236}">
                  <a16:creationId xmlns:a16="http://schemas.microsoft.com/office/drawing/2014/main" id="{73B6338B-99E8-8349-9B4D-1960981E95D1}"/>
                </a:ext>
              </a:extLst>
            </p:cNvPr>
            <p:cNvSpPr txBox="1"/>
            <p:nvPr/>
          </p:nvSpPr>
          <p:spPr>
            <a:xfrm>
              <a:off x="5711297" y="1163577"/>
              <a:ext cx="6313588" cy="954107"/>
            </a:xfrm>
            <a:prstGeom prst="rect">
              <a:avLst/>
            </a:prstGeom>
            <a:noFill/>
          </p:spPr>
          <p:txBody>
            <a:bodyPr wrap="none" rtlCol="0">
              <a:spAutoFit/>
            </a:bodyPr>
            <a:lstStyle/>
            <a:p>
              <a:r>
                <a:rPr lang="en-US" sz="2800" b="1">
                  <a:solidFill>
                    <a:schemeClr val="bg1"/>
                  </a:solidFill>
                  <a:latin typeface="Times New Roman" panose="02020603050405020304" pitchFamily="18" charset="0"/>
                  <a:cs typeface="Times New Roman" panose="02020603050405020304" pitchFamily="18" charset="0"/>
                </a:rPr>
                <a:t>Interviews</a:t>
              </a:r>
              <a:r>
                <a:rPr lang="en-US" sz="2800">
                  <a:solidFill>
                    <a:schemeClr val="bg1"/>
                  </a:solidFill>
                  <a:latin typeface="Franklin Gothic Book" panose="020B0503020102020204" pitchFamily="34" charset="0"/>
                </a:rPr>
                <a:t>: </a:t>
              </a:r>
            </a:p>
            <a:p>
              <a:r>
                <a:rPr lang="en-US" sz="2800">
                  <a:solidFill>
                    <a:schemeClr val="bg1"/>
                  </a:solidFill>
                  <a:latin typeface="Franklin Gothic Book" panose="020B0503020102020204" pitchFamily="34" charset="0"/>
                </a:rPr>
                <a:t>36 former extremists, family, and friends</a:t>
              </a:r>
            </a:p>
          </p:txBody>
        </p:sp>
        <p:pic>
          <p:nvPicPr>
            <p:cNvPr id="18" name="Picture 17">
              <a:extLst>
                <a:ext uri="{FF2B5EF4-FFF2-40B4-BE49-F238E27FC236}">
                  <a16:creationId xmlns:a16="http://schemas.microsoft.com/office/drawing/2014/main" id="{3D7EE307-B626-B24F-8828-D703B5C91836}"/>
                </a:ext>
              </a:extLst>
            </p:cNvPr>
            <p:cNvPicPr>
              <a:picLocks noChangeAspect="1"/>
            </p:cNvPicPr>
            <p:nvPr/>
          </p:nvPicPr>
          <p:blipFill rotWithShape="1">
            <a:blip r:embed="rId6" cstate="email">
              <a:alphaModFix amt="70000"/>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b="17180"/>
            <a:stretch/>
          </p:blipFill>
          <p:spPr>
            <a:xfrm>
              <a:off x="4703975" y="1269950"/>
              <a:ext cx="860632" cy="712770"/>
            </a:xfrm>
            <a:prstGeom prst="rect">
              <a:avLst/>
            </a:prstGeom>
          </p:spPr>
        </p:pic>
        <p:sp>
          <p:nvSpPr>
            <p:cNvPr id="21" name="Rectangle 20">
              <a:extLst>
                <a:ext uri="{FF2B5EF4-FFF2-40B4-BE49-F238E27FC236}">
                  <a16:creationId xmlns:a16="http://schemas.microsoft.com/office/drawing/2014/main" id="{1C26366B-0184-7245-9258-F5D62123E632}"/>
                </a:ext>
              </a:extLst>
            </p:cNvPr>
            <p:cNvSpPr/>
            <p:nvPr/>
          </p:nvSpPr>
          <p:spPr>
            <a:xfrm>
              <a:off x="4646518" y="2256592"/>
              <a:ext cx="6861362"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35" name="Group 34">
            <a:extLst>
              <a:ext uri="{FF2B5EF4-FFF2-40B4-BE49-F238E27FC236}">
                <a16:creationId xmlns:a16="http://schemas.microsoft.com/office/drawing/2014/main" id="{4B38C535-5A3B-5D4D-A242-8AB944E4227B}"/>
              </a:ext>
            </a:extLst>
          </p:cNvPr>
          <p:cNvGrpSpPr/>
          <p:nvPr/>
        </p:nvGrpSpPr>
        <p:grpSpPr>
          <a:xfrm>
            <a:off x="4679730" y="4554967"/>
            <a:ext cx="7143110" cy="1630424"/>
            <a:chOff x="4679730" y="4663166"/>
            <a:chExt cx="7143110" cy="1630424"/>
          </a:xfrm>
        </p:grpSpPr>
        <p:grpSp>
          <p:nvGrpSpPr>
            <p:cNvPr id="28" name="Group 27">
              <a:extLst>
                <a:ext uri="{FF2B5EF4-FFF2-40B4-BE49-F238E27FC236}">
                  <a16:creationId xmlns:a16="http://schemas.microsoft.com/office/drawing/2014/main" id="{4190D9FE-B530-CA4B-A566-DDA27918D925}"/>
                </a:ext>
              </a:extLst>
            </p:cNvPr>
            <p:cNvGrpSpPr/>
            <p:nvPr/>
          </p:nvGrpSpPr>
          <p:grpSpPr>
            <a:xfrm>
              <a:off x="4679730" y="4663166"/>
              <a:ext cx="7143110" cy="1630424"/>
              <a:chOff x="4646518" y="1163577"/>
              <a:chExt cx="7143110" cy="1630424"/>
            </a:xfrm>
          </p:grpSpPr>
          <p:sp>
            <p:nvSpPr>
              <p:cNvPr id="29" name="TextBox 28">
                <a:extLst>
                  <a:ext uri="{FF2B5EF4-FFF2-40B4-BE49-F238E27FC236}">
                    <a16:creationId xmlns:a16="http://schemas.microsoft.com/office/drawing/2014/main" id="{D263CA5B-F3FF-B346-A593-88AD293F7F36}"/>
                  </a:ext>
                </a:extLst>
              </p:cNvPr>
              <p:cNvSpPr txBox="1"/>
              <p:nvPr/>
            </p:nvSpPr>
            <p:spPr>
              <a:xfrm>
                <a:off x="5711297" y="1163577"/>
                <a:ext cx="6078331" cy="523220"/>
              </a:xfrm>
              <a:prstGeom prst="rect">
                <a:avLst/>
              </a:prstGeom>
              <a:noFill/>
            </p:spPr>
            <p:txBody>
              <a:bodyPr wrap="none" rtlCol="0">
                <a:spAutoFit/>
              </a:bodyPr>
              <a:lstStyle/>
              <a:p>
                <a:r>
                  <a:rPr lang="en-US" sz="2800" b="1">
                    <a:solidFill>
                      <a:schemeClr val="bg1"/>
                    </a:solidFill>
                    <a:latin typeface="Times New Roman" panose="02020603050405020304" pitchFamily="18" charset="0"/>
                    <a:cs typeface="Times New Roman" panose="02020603050405020304" pitchFamily="18" charset="0"/>
                  </a:rPr>
                  <a:t>Modeled on “Psychological Autopsies”</a:t>
                </a:r>
                <a:endParaRPr lang="en-US" sz="2800" b="1">
                  <a:solidFill>
                    <a:schemeClr val="bg1"/>
                  </a:solidFill>
                  <a:latin typeface="Franklin Gothic Book" panose="020B050302010202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BE9B8055-3822-9E48-A6FA-3F731C7FA498}"/>
                  </a:ext>
                </a:extLst>
              </p:cNvPr>
              <p:cNvSpPr/>
              <p:nvPr/>
            </p:nvSpPr>
            <p:spPr>
              <a:xfrm>
                <a:off x="4646518" y="2756769"/>
                <a:ext cx="6861362"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2" name="TextBox 31">
              <a:extLst>
                <a:ext uri="{FF2B5EF4-FFF2-40B4-BE49-F238E27FC236}">
                  <a16:creationId xmlns:a16="http://schemas.microsoft.com/office/drawing/2014/main" id="{2814B728-3A66-B347-87A6-5A2F9A2B5319}"/>
                </a:ext>
              </a:extLst>
            </p:cNvPr>
            <p:cNvSpPr txBox="1"/>
            <p:nvPr/>
          </p:nvSpPr>
          <p:spPr>
            <a:xfrm>
              <a:off x="5806128" y="5127734"/>
              <a:ext cx="5955092" cy="954107"/>
            </a:xfrm>
            <a:prstGeom prst="rect">
              <a:avLst/>
            </a:prstGeom>
            <a:noFill/>
          </p:spPr>
          <p:txBody>
            <a:bodyPr wrap="none" rtlCol="0">
              <a:spAutoFit/>
            </a:bodyPr>
            <a:lstStyle/>
            <a:p>
              <a:r>
                <a:rPr lang="en-US" sz="2800" b="1">
                  <a:solidFill>
                    <a:schemeClr val="bg1"/>
                  </a:solidFill>
                  <a:latin typeface="Franklin Gothic Book" panose="020B0503020102020204" pitchFamily="34" charset="0"/>
                  <a:cs typeface="Times New Roman" panose="02020603050405020304" pitchFamily="18" charset="0"/>
                </a:rPr>
                <a:t>A</a:t>
              </a:r>
              <a:r>
                <a:rPr lang="en-US" sz="2800">
                  <a:solidFill>
                    <a:schemeClr val="bg1"/>
                  </a:solidFill>
                  <a:latin typeface="Franklin Gothic Book" panose="020B0503020102020204" pitchFamily="34" charset="0"/>
                </a:rPr>
                <a:t>llowed us to find out more about the </a:t>
              </a:r>
            </a:p>
            <a:p>
              <a:r>
                <a:rPr lang="en-US" sz="2800">
                  <a:solidFill>
                    <a:schemeClr val="bg1"/>
                  </a:solidFill>
                  <a:latin typeface="Franklin Gothic Book" panose="020B0503020102020204" pitchFamily="34" charset="0"/>
                </a:rPr>
                <a:t>person and their life before extremism</a:t>
              </a:r>
            </a:p>
          </p:txBody>
        </p:sp>
        <p:pic>
          <p:nvPicPr>
            <p:cNvPr id="34" name="Picture 33">
              <a:extLst>
                <a:ext uri="{FF2B5EF4-FFF2-40B4-BE49-F238E27FC236}">
                  <a16:creationId xmlns:a16="http://schemas.microsoft.com/office/drawing/2014/main" id="{09A7478E-E681-B743-AF90-09D57326A605}"/>
                </a:ext>
              </a:extLst>
            </p:cNvPr>
            <p:cNvPicPr>
              <a:picLocks noChangeAspect="1"/>
            </p:cNvPicPr>
            <p:nvPr/>
          </p:nvPicPr>
          <p:blipFill rotWithShape="1">
            <a:blip r:embed="rId8" cstate="email">
              <a:alphaModFix amt="70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b="16300"/>
            <a:stretch/>
          </p:blipFill>
          <p:spPr>
            <a:xfrm>
              <a:off x="4689756" y="5094810"/>
              <a:ext cx="1019397" cy="853234"/>
            </a:xfrm>
            <a:prstGeom prst="rect">
              <a:avLst/>
            </a:prstGeom>
          </p:spPr>
        </p:pic>
      </p:grpSp>
      <p:sp>
        <p:nvSpPr>
          <p:cNvPr id="30" name="Rectangle 29">
            <a:extLst>
              <a:ext uri="{FF2B5EF4-FFF2-40B4-BE49-F238E27FC236}">
                <a16:creationId xmlns:a16="http://schemas.microsoft.com/office/drawing/2014/main" id="{FB32C0C7-A9BA-414F-833C-32962107194D}"/>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118B6B0-E115-8049-8049-53D757DAF5CB}"/>
              </a:ext>
            </a:extLst>
          </p:cNvPr>
          <p:cNvGrpSpPr/>
          <p:nvPr/>
        </p:nvGrpSpPr>
        <p:grpSpPr>
          <a:xfrm>
            <a:off x="4709371" y="2718572"/>
            <a:ext cx="6861362" cy="1697265"/>
            <a:chOff x="4662073" y="2283761"/>
            <a:chExt cx="6861362" cy="1697265"/>
          </a:xfrm>
        </p:grpSpPr>
        <p:grpSp>
          <p:nvGrpSpPr>
            <p:cNvPr id="24" name="Group 23">
              <a:extLst>
                <a:ext uri="{FF2B5EF4-FFF2-40B4-BE49-F238E27FC236}">
                  <a16:creationId xmlns:a16="http://schemas.microsoft.com/office/drawing/2014/main" id="{571A4DA6-4055-F041-9805-799893986E7D}"/>
                </a:ext>
              </a:extLst>
            </p:cNvPr>
            <p:cNvGrpSpPr/>
            <p:nvPr/>
          </p:nvGrpSpPr>
          <p:grpSpPr>
            <a:xfrm>
              <a:off x="4662073" y="2283761"/>
              <a:ext cx="6861362" cy="1697265"/>
              <a:chOff x="4662073" y="2283761"/>
              <a:chExt cx="6861362" cy="1697265"/>
            </a:xfrm>
          </p:grpSpPr>
          <p:grpSp>
            <p:nvGrpSpPr>
              <p:cNvPr id="20" name="Group 19">
                <a:extLst>
                  <a:ext uri="{FF2B5EF4-FFF2-40B4-BE49-F238E27FC236}">
                    <a16:creationId xmlns:a16="http://schemas.microsoft.com/office/drawing/2014/main" id="{68995FC7-21A7-6A49-95A9-491A714C7189}"/>
                  </a:ext>
                </a:extLst>
              </p:cNvPr>
              <p:cNvGrpSpPr/>
              <p:nvPr/>
            </p:nvGrpSpPr>
            <p:grpSpPr>
              <a:xfrm>
                <a:off x="5728263" y="2283761"/>
                <a:ext cx="3787127" cy="1346387"/>
                <a:chOff x="5996279" y="1999978"/>
                <a:chExt cx="3787127" cy="1346387"/>
              </a:xfrm>
            </p:grpSpPr>
            <p:grpSp>
              <p:nvGrpSpPr>
                <p:cNvPr id="16" name="Group 15">
                  <a:extLst>
                    <a:ext uri="{FF2B5EF4-FFF2-40B4-BE49-F238E27FC236}">
                      <a16:creationId xmlns:a16="http://schemas.microsoft.com/office/drawing/2014/main" id="{AF4D05EA-B307-EC44-A042-DB69E12DEED1}"/>
                    </a:ext>
                  </a:extLst>
                </p:cNvPr>
                <p:cNvGrpSpPr/>
                <p:nvPr/>
              </p:nvGrpSpPr>
              <p:grpSpPr>
                <a:xfrm>
                  <a:off x="5996279" y="2387707"/>
                  <a:ext cx="3787127" cy="958658"/>
                  <a:chOff x="6382967" y="2051474"/>
                  <a:chExt cx="3787127" cy="958658"/>
                </a:xfrm>
              </p:grpSpPr>
              <p:sp>
                <p:nvSpPr>
                  <p:cNvPr id="13" name="TextBox 12">
                    <a:extLst>
                      <a:ext uri="{FF2B5EF4-FFF2-40B4-BE49-F238E27FC236}">
                        <a16:creationId xmlns:a16="http://schemas.microsoft.com/office/drawing/2014/main" id="{E13FBF1C-619C-C24A-B03F-0550069D59A3}"/>
                      </a:ext>
                    </a:extLst>
                  </p:cNvPr>
                  <p:cNvSpPr txBox="1"/>
                  <p:nvPr/>
                </p:nvSpPr>
                <p:spPr>
                  <a:xfrm>
                    <a:off x="6382967" y="2051474"/>
                    <a:ext cx="3787127" cy="523220"/>
                  </a:xfrm>
                  <a:prstGeom prst="rect">
                    <a:avLst/>
                  </a:prstGeom>
                  <a:noFill/>
                </p:spPr>
                <p:txBody>
                  <a:bodyPr wrap="none" rtlCol="0">
                    <a:spAutoFit/>
                  </a:bodyPr>
                  <a:lstStyle/>
                  <a:p>
                    <a:r>
                      <a:rPr lang="en-US" sz="2800">
                        <a:solidFill>
                          <a:schemeClr val="bg1"/>
                        </a:solidFill>
                        <a:latin typeface="Franklin Gothic Book" panose="020B0503020102020204" pitchFamily="34" charset="0"/>
                      </a:rPr>
                      <a:t>24: white supremacists </a:t>
                    </a:r>
                  </a:p>
                </p:txBody>
              </p:sp>
              <p:sp>
                <p:nvSpPr>
                  <p:cNvPr id="14" name="TextBox 13">
                    <a:extLst>
                      <a:ext uri="{FF2B5EF4-FFF2-40B4-BE49-F238E27FC236}">
                        <a16:creationId xmlns:a16="http://schemas.microsoft.com/office/drawing/2014/main" id="{52348C5F-5E01-ED4F-8A39-D5C8CA0530A1}"/>
                      </a:ext>
                    </a:extLst>
                  </p:cNvPr>
                  <p:cNvSpPr txBox="1"/>
                  <p:nvPr/>
                </p:nvSpPr>
                <p:spPr>
                  <a:xfrm>
                    <a:off x="6556392" y="2486912"/>
                    <a:ext cx="3480696" cy="523220"/>
                  </a:xfrm>
                  <a:prstGeom prst="rect">
                    <a:avLst/>
                  </a:prstGeom>
                  <a:noFill/>
                </p:spPr>
                <p:txBody>
                  <a:bodyPr wrap="none" rtlCol="0">
                    <a:spAutoFit/>
                  </a:bodyPr>
                  <a:lstStyle/>
                  <a:p>
                    <a:r>
                      <a:rPr lang="en-US" sz="2800">
                        <a:solidFill>
                          <a:schemeClr val="bg1"/>
                        </a:solidFill>
                        <a:latin typeface="Franklin Gothic Book" panose="020B0503020102020204" pitchFamily="34" charset="0"/>
                      </a:rPr>
                      <a:t>8: Islamic extremists </a:t>
                    </a:r>
                  </a:p>
                </p:txBody>
              </p:sp>
            </p:grpSp>
            <p:sp>
              <p:nvSpPr>
                <p:cNvPr id="19" name="TextBox 18">
                  <a:extLst>
                    <a:ext uri="{FF2B5EF4-FFF2-40B4-BE49-F238E27FC236}">
                      <a16:creationId xmlns:a16="http://schemas.microsoft.com/office/drawing/2014/main" id="{F6B5E9F2-3833-CE47-87B3-F9F0EB810064}"/>
                    </a:ext>
                  </a:extLst>
                </p:cNvPr>
                <p:cNvSpPr txBox="1"/>
                <p:nvPr/>
              </p:nvSpPr>
              <p:spPr>
                <a:xfrm>
                  <a:off x="5996279" y="1999978"/>
                  <a:ext cx="1588897" cy="523220"/>
                </a:xfrm>
                <a:prstGeom prst="rect">
                  <a:avLst/>
                </a:prstGeom>
                <a:noFill/>
              </p:spPr>
              <p:txBody>
                <a:bodyPr wrap="none" rtlCol="0">
                  <a:spAutoFit/>
                </a:bodyPr>
                <a:lstStyle/>
                <a:p>
                  <a:r>
                    <a:rPr lang="en-US" sz="2800" b="1">
                      <a:solidFill>
                        <a:schemeClr val="bg1"/>
                      </a:solidFill>
                      <a:latin typeface="Times New Roman" panose="02020603050405020304" pitchFamily="18" charset="0"/>
                      <a:cs typeface="Times New Roman" panose="02020603050405020304" pitchFamily="18" charset="0"/>
                    </a:rPr>
                    <a:t>32 cases</a:t>
                  </a:r>
                  <a:r>
                    <a:rPr lang="en-US" sz="2800">
                      <a:solidFill>
                        <a:schemeClr val="bg1"/>
                      </a:solidFill>
                      <a:latin typeface="Franklin Gothic Book" panose="020B0503020102020204" pitchFamily="34" charset="0"/>
                    </a:rPr>
                    <a:t>: </a:t>
                  </a:r>
                </a:p>
              </p:txBody>
            </p:sp>
          </p:grpSp>
          <p:sp>
            <p:nvSpPr>
              <p:cNvPr id="22" name="Rectangle 21">
                <a:extLst>
                  <a:ext uri="{FF2B5EF4-FFF2-40B4-BE49-F238E27FC236}">
                    <a16:creationId xmlns:a16="http://schemas.microsoft.com/office/drawing/2014/main" id="{7E63CCE3-79FD-D34F-9739-633736A70E45}"/>
                  </a:ext>
                </a:extLst>
              </p:cNvPr>
              <p:cNvSpPr/>
              <p:nvPr/>
            </p:nvSpPr>
            <p:spPr>
              <a:xfrm>
                <a:off x="4662073" y="3943794"/>
                <a:ext cx="6861362"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26" name="Picture 25">
              <a:extLst>
                <a:ext uri="{FF2B5EF4-FFF2-40B4-BE49-F238E27FC236}">
                  <a16:creationId xmlns:a16="http://schemas.microsoft.com/office/drawing/2014/main" id="{194DB849-6AAA-6544-91E2-3E156E66A7B5}"/>
                </a:ext>
              </a:extLst>
            </p:cNvPr>
            <p:cNvPicPr>
              <a:picLocks noChangeAspect="1"/>
            </p:cNvPicPr>
            <p:nvPr/>
          </p:nvPicPr>
          <p:blipFill rotWithShape="1">
            <a:blip r:embed="rId10" cstate="email">
              <a:alphaModFix amt="7000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rcRect b="13247"/>
            <a:stretch/>
          </p:blipFill>
          <p:spPr>
            <a:xfrm>
              <a:off x="4765453" y="2745460"/>
              <a:ext cx="737675" cy="639953"/>
            </a:xfrm>
            <a:prstGeom prst="rect">
              <a:avLst/>
            </a:prstGeom>
          </p:spPr>
        </p:pic>
      </p:grpSp>
      <p:sp>
        <p:nvSpPr>
          <p:cNvPr id="6" name="Slide Number Placeholder 5">
            <a:extLst>
              <a:ext uri="{FF2B5EF4-FFF2-40B4-BE49-F238E27FC236}">
                <a16:creationId xmlns:a16="http://schemas.microsoft.com/office/drawing/2014/main" id="{20237A00-18FB-5341-8DDF-57D9F5AA7FB2}"/>
              </a:ext>
            </a:extLst>
          </p:cNvPr>
          <p:cNvSpPr>
            <a:spLocks noGrp="1"/>
          </p:cNvSpPr>
          <p:nvPr>
            <p:ph type="sldNum" sz="quarter" idx="12"/>
          </p:nvPr>
        </p:nvSpPr>
        <p:spPr/>
        <p:txBody>
          <a:bodyPr/>
          <a:lstStyle/>
          <a:p>
            <a:fld id="{2D353DAF-B8F6-AF49-88EC-52D105AD3680}" type="slidenum">
              <a:rPr lang="en-US" smtClean="0"/>
              <a:t>6</a:t>
            </a:fld>
            <a:endParaRPr lang="en-US"/>
          </a:p>
        </p:txBody>
      </p:sp>
    </p:spTree>
    <p:extLst>
      <p:ext uri="{BB962C8B-B14F-4D97-AF65-F5344CB8AC3E}">
        <p14:creationId xmlns:p14="http://schemas.microsoft.com/office/powerpoint/2010/main" val="265576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A396C-D145-634A-B3E7-E2A090B0BBB5}"/>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58490" y="136525"/>
            <a:ext cx="11963991" cy="6638952"/>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flipH="1">
            <a:off x="12302565" y="223293"/>
            <a:ext cx="331610" cy="6943725"/>
          </a:xfrm>
          <a:prstGeom prst="rect">
            <a:avLst/>
          </a:prstGeom>
        </p:spPr>
      </p:pic>
      <p:sp>
        <p:nvSpPr>
          <p:cNvPr id="73" name="Rectangle 72">
            <a:extLst>
              <a:ext uri="{FF2B5EF4-FFF2-40B4-BE49-F238E27FC236}">
                <a16:creationId xmlns:a16="http://schemas.microsoft.com/office/drawing/2014/main" id="{3EF53280-7C05-1143-B334-00126FE583D5}"/>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6FADC9-FEEA-C04D-81BD-F5F9BDAF7D6D}"/>
              </a:ext>
            </a:extLst>
          </p:cNvPr>
          <p:cNvSpPr>
            <a:spLocks noGrp="1"/>
          </p:cNvSpPr>
          <p:nvPr>
            <p:ph type="sldNum" sz="quarter" idx="12"/>
          </p:nvPr>
        </p:nvSpPr>
        <p:spPr/>
        <p:txBody>
          <a:bodyPr/>
          <a:lstStyle/>
          <a:p>
            <a:fld id="{2D353DAF-B8F6-AF49-88EC-52D105AD3680}" type="slidenum">
              <a:rPr lang="en-US" smtClean="0"/>
              <a:t>7</a:t>
            </a:fld>
            <a:endParaRPr lang="en-US"/>
          </a:p>
        </p:txBody>
      </p:sp>
    </p:spTree>
    <p:extLst>
      <p:ext uri="{BB962C8B-B14F-4D97-AF65-F5344CB8AC3E}">
        <p14:creationId xmlns:p14="http://schemas.microsoft.com/office/powerpoint/2010/main" val="355399901"/>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A396C-D145-634A-B3E7-E2A090B0BBB5}"/>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48577"/>
            <a:ext cx="12122481" cy="672690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63362" y="-124207"/>
            <a:ext cx="12318724" cy="6943725"/>
          </a:xfrm>
          <a:prstGeom prst="rect">
            <a:avLst/>
          </a:prstGeom>
        </p:spPr>
      </p:pic>
      <p:sp>
        <p:nvSpPr>
          <p:cNvPr id="65" name="Rectangle 64">
            <a:extLst>
              <a:ext uri="{FF2B5EF4-FFF2-40B4-BE49-F238E27FC236}">
                <a16:creationId xmlns:a16="http://schemas.microsoft.com/office/drawing/2014/main" id="{9CEBA673-90DE-7E48-ABF4-BDE3F3E0863C}"/>
              </a:ext>
            </a:extLst>
          </p:cNvPr>
          <p:cNvSpPr/>
          <p:nvPr/>
        </p:nvSpPr>
        <p:spPr>
          <a:xfrm>
            <a:off x="256032" y="3429702"/>
            <a:ext cx="11612880" cy="890847"/>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D8D334D-71DB-7945-923C-1D1A675777CC}"/>
              </a:ext>
            </a:extLst>
          </p:cNvPr>
          <p:cNvSpPr txBox="1"/>
          <p:nvPr/>
        </p:nvSpPr>
        <p:spPr>
          <a:xfrm>
            <a:off x="4311700" y="219446"/>
            <a:ext cx="356860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Key Findings</a:t>
            </a:r>
          </a:p>
        </p:txBody>
      </p:sp>
      <p:sp>
        <p:nvSpPr>
          <p:cNvPr id="39" name="TextBox 38">
            <a:extLst>
              <a:ext uri="{FF2B5EF4-FFF2-40B4-BE49-F238E27FC236}">
                <a16:creationId xmlns:a16="http://schemas.microsoft.com/office/drawing/2014/main" id="{D1861136-4D10-0F46-86A9-5D36169B693D}"/>
              </a:ext>
            </a:extLst>
          </p:cNvPr>
          <p:cNvSpPr txBox="1"/>
          <p:nvPr/>
        </p:nvSpPr>
        <p:spPr>
          <a:xfrm>
            <a:off x="4149487" y="3459627"/>
            <a:ext cx="1527982" cy="830997"/>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Pathways </a:t>
            </a:r>
          </a:p>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In</a:t>
            </a:r>
          </a:p>
        </p:txBody>
      </p:sp>
      <p:sp>
        <p:nvSpPr>
          <p:cNvPr id="34" name="Striped Right Arrow 33">
            <a:extLst>
              <a:ext uri="{FF2B5EF4-FFF2-40B4-BE49-F238E27FC236}">
                <a16:creationId xmlns:a16="http://schemas.microsoft.com/office/drawing/2014/main" id="{91553CB7-04FA-8246-A8C1-359F5CE1EFB4}"/>
              </a:ext>
            </a:extLst>
          </p:cNvPr>
          <p:cNvSpPr/>
          <p:nvPr/>
        </p:nvSpPr>
        <p:spPr>
          <a:xfrm>
            <a:off x="4385339" y="2829823"/>
            <a:ext cx="744699" cy="405248"/>
          </a:xfrm>
          <a:prstGeom prst="stripedRightArrow">
            <a:avLst/>
          </a:prstGeom>
          <a:solidFill>
            <a:schemeClr val="tx1">
              <a:lumMod val="50000"/>
              <a:lumOff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2A65D13-3733-284B-8B1D-D2AC9A249E3D}"/>
              </a:ext>
            </a:extLst>
          </p:cNvPr>
          <p:cNvSpPr txBox="1"/>
          <p:nvPr/>
        </p:nvSpPr>
        <p:spPr>
          <a:xfrm flipH="1">
            <a:off x="6613773" y="3644293"/>
            <a:ext cx="2132146" cy="461665"/>
          </a:xfrm>
          <a:prstGeom prst="rect">
            <a:avLst/>
          </a:prstGeom>
          <a:noFill/>
        </p:spPr>
        <p:txBody>
          <a:bodyPr wrap="squar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Exiting</a:t>
            </a:r>
          </a:p>
        </p:txBody>
      </p:sp>
      <p:sp>
        <p:nvSpPr>
          <p:cNvPr id="57" name="TextBox 56">
            <a:extLst>
              <a:ext uri="{FF2B5EF4-FFF2-40B4-BE49-F238E27FC236}">
                <a16:creationId xmlns:a16="http://schemas.microsoft.com/office/drawing/2014/main" id="{D4835695-BF61-6B4C-A8B9-E805C4B0890F}"/>
              </a:ext>
            </a:extLst>
          </p:cNvPr>
          <p:cNvSpPr txBox="1"/>
          <p:nvPr/>
        </p:nvSpPr>
        <p:spPr>
          <a:xfrm>
            <a:off x="760593" y="3459627"/>
            <a:ext cx="2674129" cy="830997"/>
          </a:xfrm>
          <a:prstGeom prst="rect">
            <a:avLst/>
          </a:prstGeom>
          <a:noFill/>
        </p:spPr>
        <p:txBody>
          <a:bodyPr wrap="non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Risk/Contributing </a:t>
            </a:r>
          </a:p>
          <a:p>
            <a:pPr algn="ctr"/>
            <a:r>
              <a:rPr lang="en-US" sz="2400" b="1">
                <a:solidFill>
                  <a:schemeClr val="bg1"/>
                </a:solidFill>
                <a:latin typeface="Times New Roman" panose="02020603050405020304" pitchFamily="18" charset="0"/>
                <a:cs typeface="Times New Roman" panose="02020603050405020304" pitchFamily="18" charset="0"/>
              </a:rPr>
              <a:t>Factors</a:t>
            </a:r>
          </a:p>
        </p:txBody>
      </p:sp>
      <p:pic>
        <p:nvPicPr>
          <p:cNvPr id="56" name="Picture 55">
            <a:extLst>
              <a:ext uri="{FF2B5EF4-FFF2-40B4-BE49-F238E27FC236}">
                <a16:creationId xmlns:a16="http://schemas.microsoft.com/office/drawing/2014/main" id="{EC3501B4-D5CB-8343-BEBF-A271F1353D9D}"/>
              </a:ext>
            </a:extLst>
          </p:cNvPr>
          <p:cNvPicPr>
            <a:picLocks noChangeAspect="1"/>
          </p:cNvPicPr>
          <p:nvPr/>
        </p:nvPicPr>
        <p:blipFill rotWithShape="1">
          <a:blip r:embed="rId5" cstate="email">
            <a:alphaModFix amt="8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1551287" y="2616418"/>
            <a:ext cx="873285" cy="755198"/>
          </a:xfrm>
          <a:prstGeom prst="rect">
            <a:avLst/>
          </a:prstGeom>
        </p:spPr>
      </p:pic>
      <p:sp>
        <p:nvSpPr>
          <p:cNvPr id="62" name="TextBox 61">
            <a:extLst>
              <a:ext uri="{FF2B5EF4-FFF2-40B4-BE49-F238E27FC236}">
                <a16:creationId xmlns:a16="http://schemas.microsoft.com/office/drawing/2014/main" id="{5FB58381-82C7-DB41-9645-9B479A6DB5FD}"/>
              </a:ext>
            </a:extLst>
          </p:cNvPr>
          <p:cNvSpPr txBox="1"/>
          <p:nvPr/>
        </p:nvSpPr>
        <p:spPr>
          <a:xfrm>
            <a:off x="9492348" y="3644293"/>
            <a:ext cx="1568057" cy="461665"/>
          </a:xfrm>
          <a:prstGeom prst="rect">
            <a:avLst/>
          </a:prstGeom>
          <a:noFill/>
        </p:spPr>
        <p:txBody>
          <a:bodyPr wrap="none" rtlCol="0">
            <a:spAutoFit/>
          </a:bodyPr>
          <a:lstStyle/>
          <a:p>
            <a:pPr algn="ctr"/>
            <a:r>
              <a:rPr lang="en-US" sz="2400" b="1">
                <a:solidFill>
                  <a:schemeClr val="tx1">
                    <a:lumMod val="50000"/>
                    <a:lumOff val="50000"/>
                  </a:schemeClr>
                </a:solidFill>
                <a:latin typeface="Times New Roman" panose="02020603050405020304" pitchFamily="18" charset="0"/>
                <a:cs typeface="Times New Roman" panose="02020603050405020304" pitchFamily="18" charset="0"/>
              </a:rPr>
              <a:t>Mitigation</a:t>
            </a:r>
          </a:p>
        </p:txBody>
      </p:sp>
      <p:pic>
        <p:nvPicPr>
          <p:cNvPr id="61" name="Picture 60">
            <a:extLst>
              <a:ext uri="{FF2B5EF4-FFF2-40B4-BE49-F238E27FC236}">
                <a16:creationId xmlns:a16="http://schemas.microsoft.com/office/drawing/2014/main" id="{40761101-6942-B24B-B7A9-58D3854AF87A}"/>
              </a:ext>
            </a:extLst>
          </p:cNvPr>
          <p:cNvPicPr>
            <a:picLocks noChangeAspect="1"/>
          </p:cNvPicPr>
          <p:nvPr/>
        </p:nvPicPr>
        <p:blipFill rotWithShape="1">
          <a:blip r:embed="rId7" cstate="email">
            <a:alphaModFix amt="85000"/>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16396"/>
          <a:stretch/>
        </p:blipFill>
        <p:spPr>
          <a:xfrm>
            <a:off x="9737706" y="2564190"/>
            <a:ext cx="1066423" cy="891572"/>
          </a:xfrm>
          <a:prstGeom prst="rect">
            <a:avLst/>
          </a:prstGeom>
        </p:spPr>
      </p:pic>
      <p:grpSp>
        <p:nvGrpSpPr>
          <p:cNvPr id="18" name="Group 17">
            <a:extLst>
              <a:ext uri="{FF2B5EF4-FFF2-40B4-BE49-F238E27FC236}">
                <a16:creationId xmlns:a16="http://schemas.microsoft.com/office/drawing/2014/main" id="{E7C85785-9135-D740-B0DA-AE97D85FAC5C}"/>
              </a:ext>
            </a:extLst>
          </p:cNvPr>
          <p:cNvGrpSpPr/>
          <p:nvPr/>
        </p:nvGrpSpPr>
        <p:grpSpPr>
          <a:xfrm>
            <a:off x="4637184" y="2615555"/>
            <a:ext cx="762380" cy="814477"/>
            <a:chOff x="4637184" y="2874635"/>
            <a:chExt cx="762380" cy="814477"/>
          </a:xfrm>
        </p:grpSpPr>
        <p:sp>
          <p:nvSpPr>
            <p:cNvPr id="35" name="Rectangle 34">
              <a:extLst>
                <a:ext uri="{FF2B5EF4-FFF2-40B4-BE49-F238E27FC236}">
                  <a16:creationId xmlns:a16="http://schemas.microsoft.com/office/drawing/2014/main" id="{214DA96F-6863-4D48-9BDD-9FA943D16827}"/>
                </a:ext>
              </a:extLst>
            </p:cNvPr>
            <p:cNvSpPr/>
            <p:nvPr/>
          </p:nvSpPr>
          <p:spPr>
            <a:xfrm>
              <a:off x="5276895" y="2874635"/>
              <a:ext cx="122669" cy="81222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B36F6E0-1B72-9146-BFDE-76EFF49CEC78}"/>
                </a:ext>
              </a:extLst>
            </p:cNvPr>
            <p:cNvSpPr/>
            <p:nvPr/>
          </p:nvSpPr>
          <p:spPr>
            <a:xfrm rot="16200000">
              <a:off x="4916727" y="2599704"/>
              <a:ext cx="82376" cy="641462"/>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FE04186-44F9-164B-8904-F6E69CA27EDD}"/>
                </a:ext>
              </a:extLst>
            </p:cNvPr>
            <p:cNvSpPr/>
            <p:nvPr/>
          </p:nvSpPr>
          <p:spPr>
            <a:xfrm rot="16200000">
              <a:off x="4921921" y="3327193"/>
              <a:ext cx="82376" cy="641462"/>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Striped Right Arrow 67">
            <a:extLst>
              <a:ext uri="{FF2B5EF4-FFF2-40B4-BE49-F238E27FC236}">
                <a16:creationId xmlns:a16="http://schemas.microsoft.com/office/drawing/2014/main" id="{1445474D-5EF9-1242-A5DA-320B9E766601}"/>
              </a:ext>
            </a:extLst>
          </p:cNvPr>
          <p:cNvSpPr/>
          <p:nvPr/>
        </p:nvSpPr>
        <p:spPr>
          <a:xfrm rot="10800000">
            <a:off x="6935147" y="2836227"/>
            <a:ext cx="744699" cy="405248"/>
          </a:xfrm>
          <a:prstGeom prst="stripedRightArrow">
            <a:avLst/>
          </a:prstGeom>
          <a:solidFill>
            <a:schemeClr val="tx1">
              <a:lumMod val="50000"/>
              <a:lumOff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937EB3F-E47E-0443-9315-7652478E9C11}"/>
              </a:ext>
            </a:extLst>
          </p:cNvPr>
          <p:cNvGrpSpPr/>
          <p:nvPr/>
        </p:nvGrpSpPr>
        <p:grpSpPr>
          <a:xfrm>
            <a:off x="7179308" y="2624167"/>
            <a:ext cx="765822" cy="812269"/>
            <a:chOff x="4629500" y="2876843"/>
            <a:chExt cx="765822" cy="812269"/>
          </a:xfrm>
          <a:solidFill>
            <a:schemeClr val="tx1">
              <a:lumMod val="50000"/>
              <a:lumOff val="50000"/>
            </a:schemeClr>
          </a:solidFill>
        </p:grpSpPr>
        <p:sp>
          <p:nvSpPr>
            <p:cNvPr id="70" name="Rectangle 69">
              <a:extLst>
                <a:ext uri="{FF2B5EF4-FFF2-40B4-BE49-F238E27FC236}">
                  <a16:creationId xmlns:a16="http://schemas.microsoft.com/office/drawing/2014/main" id="{B41A4483-5475-5D44-B345-97ED53972DCC}"/>
                </a:ext>
              </a:extLst>
            </p:cNvPr>
            <p:cNvSpPr/>
            <p:nvPr/>
          </p:nvSpPr>
          <p:spPr>
            <a:xfrm>
              <a:off x="5272653" y="2877865"/>
              <a:ext cx="122669" cy="8015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5077EDA-DAA1-5F40-8BC3-07906440A6AF}"/>
                </a:ext>
              </a:extLst>
            </p:cNvPr>
            <p:cNvSpPr/>
            <p:nvPr/>
          </p:nvSpPr>
          <p:spPr>
            <a:xfrm rot="16200000">
              <a:off x="4909043" y="2597300"/>
              <a:ext cx="82376" cy="641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2192647-A6F4-8046-8AA0-534F7BD9EB55}"/>
                </a:ext>
              </a:extLst>
            </p:cNvPr>
            <p:cNvSpPr/>
            <p:nvPr/>
          </p:nvSpPr>
          <p:spPr>
            <a:xfrm rot="16200000">
              <a:off x="4914237" y="3327193"/>
              <a:ext cx="82376" cy="641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3EF53280-7C05-1143-B334-00126FE583D5}"/>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4997F6-A4DB-4345-A259-073F824AFB08}"/>
              </a:ext>
            </a:extLst>
          </p:cNvPr>
          <p:cNvSpPr>
            <a:spLocks noGrp="1"/>
          </p:cNvSpPr>
          <p:nvPr>
            <p:ph type="sldNum" sz="quarter" idx="12"/>
          </p:nvPr>
        </p:nvSpPr>
        <p:spPr/>
        <p:txBody>
          <a:bodyPr/>
          <a:lstStyle/>
          <a:p>
            <a:fld id="{2D353DAF-B8F6-AF49-88EC-52D105AD3680}" type="slidenum">
              <a:rPr lang="en-US" smtClean="0"/>
              <a:t>8</a:t>
            </a:fld>
            <a:endParaRPr lang="en-US"/>
          </a:p>
        </p:txBody>
      </p:sp>
    </p:spTree>
    <p:extLst>
      <p:ext uri="{BB962C8B-B14F-4D97-AF65-F5344CB8AC3E}">
        <p14:creationId xmlns:p14="http://schemas.microsoft.com/office/powerpoint/2010/main" val="19655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EA3EA4-E3F6-524C-B373-02A9C2FDDC23}"/>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46228" y="12192"/>
            <a:ext cx="12099544" cy="6812471"/>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3402932" y="219446"/>
            <a:ext cx="5428089"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Financial Instability</a:t>
            </a:r>
          </a:p>
        </p:txBody>
      </p:sp>
      <p:sp>
        <p:nvSpPr>
          <p:cNvPr id="10" name="TextBox 9">
            <a:extLst>
              <a:ext uri="{FF2B5EF4-FFF2-40B4-BE49-F238E27FC236}">
                <a16:creationId xmlns:a16="http://schemas.microsoft.com/office/drawing/2014/main" id="{2E1F76D0-53CF-7A48-899F-FF2B0E5EE6D0}"/>
              </a:ext>
            </a:extLst>
          </p:cNvPr>
          <p:cNvSpPr txBox="1"/>
          <p:nvPr/>
        </p:nvSpPr>
        <p:spPr>
          <a:xfrm>
            <a:off x="3108779" y="1124530"/>
            <a:ext cx="6016392"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Noted in 22 of 32 cases</a:t>
            </a:r>
          </a:p>
        </p:txBody>
      </p:sp>
      <p:sp>
        <p:nvSpPr>
          <p:cNvPr id="12" name="TextBox 11">
            <a:extLst>
              <a:ext uri="{FF2B5EF4-FFF2-40B4-BE49-F238E27FC236}">
                <a16:creationId xmlns:a16="http://schemas.microsoft.com/office/drawing/2014/main" id="{6506A046-36D9-394E-9570-48DEFFAB8498}"/>
              </a:ext>
            </a:extLst>
          </p:cNvPr>
          <p:cNvSpPr txBox="1"/>
          <p:nvPr/>
        </p:nvSpPr>
        <p:spPr>
          <a:xfrm>
            <a:off x="78416" y="758055"/>
            <a:ext cx="1633781"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Risk/Contributing </a:t>
            </a:r>
          </a:p>
          <a:p>
            <a:pPr algn="ctr"/>
            <a:r>
              <a:rPr lang="en-US" sz="1400" b="1">
                <a:solidFill>
                  <a:schemeClr val="bg1"/>
                </a:solidFill>
                <a:latin typeface="Times New Roman" panose="02020603050405020304" pitchFamily="18" charset="0"/>
                <a:cs typeface="Times New Roman" panose="02020603050405020304" pitchFamily="18" charset="0"/>
              </a:rPr>
              <a:t>Factors</a:t>
            </a:r>
          </a:p>
        </p:txBody>
      </p:sp>
      <p:sp>
        <p:nvSpPr>
          <p:cNvPr id="14" name="Rectangle 13">
            <a:extLst>
              <a:ext uri="{FF2B5EF4-FFF2-40B4-BE49-F238E27FC236}">
                <a16:creationId xmlns:a16="http://schemas.microsoft.com/office/drawing/2014/main" id="{85672393-B7B9-6141-8E43-ED1DF86A5795}"/>
              </a:ext>
            </a:extLst>
          </p:cNvPr>
          <p:cNvSpPr/>
          <p:nvPr/>
        </p:nvSpPr>
        <p:spPr>
          <a:xfrm>
            <a:off x="2686295" y="952349"/>
            <a:ext cx="6861362" cy="23118"/>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a:extLst>
              <a:ext uri="{FF2B5EF4-FFF2-40B4-BE49-F238E27FC236}">
                <a16:creationId xmlns:a16="http://schemas.microsoft.com/office/drawing/2014/main" id="{B07E2287-39E0-1546-87B9-F634AEC48950}"/>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6">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a:off x="1809938" y="2514503"/>
            <a:ext cx="477163" cy="299343"/>
          </a:xfrm>
          <a:prstGeom prst="rect">
            <a:avLst/>
          </a:prstGeom>
        </p:spPr>
      </p:pic>
      <p:grpSp>
        <p:nvGrpSpPr>
          <p:cNvPr id="35" name="Group 34">
            <a:extLst>
              <a:ext uri="{FF2B5EF4-FFF2-40B4-BE49-F238E27FC236}">
                <a16:creationId xmlns:a16="http://schemas.microsoft.com/office/drawing/2014/main" id="{056602B9-3371-C84B-BEEB-D42F37B41103}"/>
              </a:ext>
            </a:extLst>
          </p:cNvPr>
          <p:cNvGrpSpPr/>
          <p:nvPr/>
        </p:nvGrpSpPr>
        <p:grpSpPr>
          <a:xfrm>
            <a:off x="2021708" y="1983458"/>
            <a:ext cx="8739713" cy="2478962"/>
            <a:chOff x="2101688" y="2571294"/>
            <a:chExt cx="8739713" cy="2478962"/>
          </a:xfrm>
        </p:grpSpPr>
        <p:grpSp>
          <p:nvGrpSpPr>
            <p:cNvPr id="27" name="Group 26">
              <a:extLst>
                <a:ext uri="{FF2B5EF4-FFF2-40B4-BE49-F238E27FC236}">
                  <a16:creationId xmlns:a16="http://schemas.microsoft.com/office/drawing/2014/main" id="{82773D5F-4219-0044-960C-4B88D62DA801}"/>
                </a:ext>
              </a:extLst>
            </p:cNvPr>
            <p:cNvGrpSpPr/>
            <p:nvPr/>
          </p:nvGrpSpPr>
          <p:grpSpPr>
            <a:xfrm>
              <a:off x="2101688" y="2571294"/>
              <a:ext cx="8043674" cy="2097558"/>
              <a:chOff x="1984446" y="2051546"/>
              <a:chExt cx="8043674" cy="2097558"/>
            </a:xfrm>
          </p:grpSpPr>
          <p:sp>
            <p:nvSpPr>
              <p:cNvPr id="17" name="TextBox 16">
                <a:extLst>
                  <a:ext uri="{FF2B5EF4-FFF2-40B4-BE49-F238E27FC236}">
                    <a16:creationId xmlns:a16="http://schemas.microsoft.com/office/drawing/2014/main" id="{1F2DA840-012B-BD4E-8E98-088747C3B9A6}"/>
                  </a:ext>
                </a:extLst>
              </p:cNvPr>
              <p:cNvSpPr txBox="1"/>
              <p:nvPr/>
            </p:nvSpPr>
            <p:spPr>
              <a:xfrm>
                <a:off x="1984446" y="2130829"/>
                <a:ext cx="8043674" cy="1785104"/>
              </a:xfrm>
              <a:prstGeom prst="rect">
                <a:avLst/>
              </a:prstGeom>
              <a:noFill/>
            </p:spPr>
            <p:txBody>
              <a:bodyPr wrap="square" lIns="91440" tIns="45720" rIns="91440" bIns="45720" rtlCol="0" anchor="t">
                <a:spAutoFit/>
              </a:bodyPr>
              <a:lstStyle/>
              <a:p>
                <a:pPr algn="ctr"/>
                <a:r>
                  <a:rPr lang="en-US" sz="2200" i="1">
                    <a:solidFill>
                      <a:schemeClr val="bg1"/>
                    </a:solidFill>
                    <a:latin typeface="Franklin Gothic Book" panose="020B0503020102020204" pitchFamily="34" charset="0"/>
                  </a:rPr>
                  <a:t>With 11 years in [the military], I should be able to get a job on base, no problem, as a contractor. Nah, that didn’t happen. </a:t>
                </a:r>
              </a:p>
              <a:p>
                <a:pPr algn="ctr"/>
                <a:endParaRPr lang="en-US" sz="2200" i="1">
                  <a:solidFill>
                    <a:schemeClr val="bg1"/>
                  </a:solidFill>
                  <a:latin typeface="Franklin Gothic Book" panose="020B0503020102020204" pitchFamily="34" charset="0"/>
                </a:endParaRPr>
              </a:p>
              <a:p>
                <a:pPr algn="ctr"/>
                <a:r>
                  <a:rPr lang="en-US" sz="2200" i="1">
                    <a:solidFill>
                      <a:schemeClr val="bg1"/>
                    </a:solidFill>
                    <a:latin typeface="Franklin Gothic Book" panose="020B0503020102020204" pitchFamily="34" charset="0"/>
                  </a:rPr>
                  <a:t>So, I decided to blame my problems on somebody else </a:t>
                </a:r>
              </a:p>
              <a:p>
                <a:pPr algn="ctr"/>
                <a:r>
                  <a:rPr lang="en-US" sz="2200" i="1">
                    <a:solidFill>
                      <a:schemeClr val="bg1"/>
                    </a:solidFill>
                    <a:latin typeface="Franklin Gothic Book"/>
                  </a:rPr>
                  <a:t>and say, ‘Oh, it’s the black people’s fault</a:t>
                </a:r>
                <a:r>
                  <a:rPr lang="en-US" sz="2200">
                    <a:solidFill>
                      <a:schemeClr val="bg1"/>
                    </a:solidFill>
                    <a:latin typeface="Franklin Gothic Book"/>
                  </a:rPr>
                  <a:t>.'</a:t>
                </a:r>
                <a:endParaRPr lang="en-US" sz="2200">
                  <a:solidFill>
                    <a:schemeClr val="bg1"/>
                  </a:solidFill>
                  <a:latin typeface="Franklin Gothic Book" panose="020B0503020102020204" pitchFamily="34" charset="0"/>
                </a:endParaRPr>
              </a:p>
            </p:txBody>
          </p:sp>
          <p:sp>
            <p:nvSpPr>
              <p:cNvPr id="25" name="Rectangle 24">
                <a:extLst>
                  <a:ext uri="{FF2B5EF4-FFF2-40B4-BE49-F238E27FC236}">
                    <a16:creationId xmlns:a16="http://schemas.microsoft.com/office/drawing/2014/main" id="{D43708DC-57E9-7A45-88B1-C1DC60EDFA63}"/>
                  </a:ext>
                </a:extLst>
              </p:cNvPr>
              <p:cNvSpPr/>
              <p:nvPr/>
            </p:nvSpPr>
            <p:spPr>
              <a:xfrm>
                <a:off x="2299136" y="4111872"/>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FEA69158-E4EA-FF42-857E-BA9499DE487E}"/>
                  </a:ext>
                </a:extLst>
              </p:cNvPr>
              <p:cNvSpPr/>
              <p:nvPr/>
            </p:nvSpPr>
            <p:spPr>
              <a:xfrm>
                <a:off x="2299136" y="2051546"/>
                <a:ext cx="7547498" cy="37232"/>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0" name="Picture 29">
              <a:extLst>
                <a:ext uri="{FF2B5EF4-FFF2-40B4-BE49-F238E27FC236}">
                  <a16:creationId xmlns:a16="http://schemas.microsoft.com/office/drawing/2014/main" id="{A9A5C1EC-BE8D-AC4F-8852-58AE1CB03AFA}"/>
                </a:ext>
              </a:extLst>
            </p:cNvPr>
            <p:cNvPicPr>
              <a:picLocks noChangeAspect="1"/>
            </p:cNvPicPr>
            <p:nvPr/>
          </p:nvPicPr>
          <p:blipFill rotWithShape="1">
            <a:blip r:embed="rId5" cstate="email">
              <a:alphaModFix amt="30000"/>
              <a:extLst>
                <a:ext uri="{BEBA8EAE-BF5A-486C-A8C5-ECC9F3942E4B}">
                  <a14:imgProps xmlns:a14="http://schemas.microsoft.com/office/drawing/2010/main">
                    <a14:imgLayer r:embed="rId7">
                      <a14:imgEffect>
                        <a14:saturation sat="85000"/>
                      </a14:imgEffect>
                      <a14:imgEffect>
                        <a14:brightnessContrast bright="100000"/>
                      </a14:imgEffect>
                    </a14:imgLayer>
                  </a14:imgProps>
                </a:ext>
                <a:ext uri="{28A0092B-C50C-407E-A947-70E740481C1C}">
                  <a14:useLocalDpi xmlns:a14="http://schemas.microsoft.com/office/drawing/2010/main"/>
                </a:ext>
              </a:extLst>
            </a:blip>
            <a:srcRect t="8818" b="26939"/>
            <a:stretch/>
          </p:blipFill>
          <p:spPr>
            <a:xfrm rot="10800000">
              <a:off x="10035633" y="4391346"/>
              <a:ext cx="577367" cy="362205"/>
            </a:xfrm>
            <a:prstGeom prst="rect">
              <a:avLst/>
            </a:prstGeom>
          </p:spPr>
        </p:pic>
        <p:sp>
          <p:nvSpPr>
            <p:cNvPr id="31" name="TextBox 30">
              <a:extLst>
                <a:ext uri="{FF2B5EF4-FFF2-40B4-BE49-F238E27FC236}">
                  <a16:creationId xmlns:a16="http://schemas.microsoft.com/office/drawing/2014/main" id="{E76D2793-D3B6-C540-88D2-CA5C31754A80}"/>
                </a:ext>
              </a:extLst>
            </p:cNvPr>
            <p:cNvSpPr txBox="1"/>
            <p:nvPr/>
          </p:nvSpPr>
          <p:spPr>
            <a:xfrm>
              <a:off x="6980601" y="4711702"/>
              <a:ext cx="3860800" cy="338554"/>
            </a:xfrm>
            <a:prstGeom prst="rect">
              <a:avLst/>
            </a:prstGeom>
            <a:noFill/>
          </p:spPr>
          <p:txBody>
            <a:bodyPr wrap="none" rtlCol="0">
              <a:spAutoFit/>
            </a:bodyPr>
            <a:lstStyle/>
            <a:p>
              <a:r>
                <a:rPr lang="en-US" sz="1600">
                  <a:solidFill>
                    <a:schemeClr val="bg1"/>
                  </a:solidFill>
                  <a:latin typeface="Franklin Gothic Book" panose="020B0503020102020204" pitchFamily="34" charset="0"/>
                </a:rPr>
                <a:t>Former white supremacist, RAND interview</a:t>
              </a:r>
            </a:p>
          </p:txBody>
        </p:sp>
      </p:grpSp>
      <p:grpSp>
        <p:nvGrpSpPr>
          <p:cNvPr id="42" name="Group 41">
            <a:extLst>
              <a:ext uri="{FF2B5EF4-FFF2-40B4-BE49-F238E27FC236}">
                <a16:creationId xmlns:a16="http://schemas.microsoft.com/office/drawing/2014/main" id="{94A2095A-EF4C-A247-B5FF-13711AC7D935}"/>
              </a:ext>
            </a:extLst>
          </p:cNvPr>
          <p:cNvGrpSpPr/>
          <p:nvPr/>
        </p:nvGrpSpPr>
        <p:grpSpPr>
          <a:xfrm>
            <a:off x="1024004" y="4937965"/>
            <a:ext cx="9954056" cy="1402639"/>
            <a:chOff x="1024004" y="4937965"/>
            <a:chExt cx="9954056" cy="1402639"/>
          </a:xfrm>
        </p:grpSpPr>
        <p:grpSp>
          <p:nvGrpSpPr>
            <p:cNvPr id="39" name="Group 38">
              <a:extLst>
                <a:ext uri="{FF2B5EF4-FFF2-40B4-BE49-F238E27FC236}">
                  <a16:creationId xmlns:a16="http://schemas.microsoft.com/office/drawing/2014/main" id="{F618C5E1-1328-3447-818C-9CE35AB13037}"/>
                </a:ext>
              </a:extLst>
            </p:cNvPr>
            <p:cNvGrpSpPr/>
            <p:nvPr/>
          </p:nvGrpSpPr>
          <p:grpSpPr>
            <a:xfrm>
              <a:off x="1187177" y="4937965"/>
              <a:ext cx="9790883" cy="1402639"/>
              <a:chOff x="1187177" y="4937965"/>
              <a:chExt cx="9790883" cy="1402639"/>
            </a:xfrm>
          </p:grpSpPr>
          <p:sp>
            <p:nvSpPr>
              <p:cNvPr id="37" name="Rectangle 36">
                <a:extLst>
                  <a:ext uri="{FF2B5EF4-FFF2-40B4-BE49-F238E27FC236}">
                    <a16:creationId xmlns:a16="http://schemas.microsoft.com/office/drawing/2014/main" id="{30D9AA62-580A-5143-9182-AB87C2603921}"/>
                  </a:ext>
                </a:extLst>
              </p:cNvPr>
              <p:cNvSpPr/>
              <p:nvPr/>
            </p:nvSpPr>
            <p:spPr>
              <a:xfrm>
                <a:off x="1187177" y="4937965"/>
                <a:ext cx="9790883" cy="140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F90A31-C52B-A041-A5DE-AA74FBEDCF04}"/>
                  </a:ext>
                </a:extLst>
              </p:cNvPr>
              <p:cNvSpPr txBox="1"/>
              <p:nvPr/>
            </p:nvSpPr>
            <p:spPr>
              <a:xfrm>
                <a:off x="2048519" y="5065393"/>
                <a:ext cx="8787535" cy="1107996"/>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US" sz="2200" b="1">
                    <a:solidFill>
                      <a:schemeClr val="accent2">
                        <a:lumMod val="75000"/>
                      </a:schemeClr>
                    </a:solidFill>
                    <a:latin typeface="Franklin Gothic Demi" panose="020B0603020102020204" pitchFamily="34" charset="0"/>
                  </a:rPr>
                  <a:t>Financial challenges </a:t>
                </a:r>
                <a:r>
                  <a:rPr lang="en-US" sz="2200">
                    <a:latin typeface="Franklin Gothic Book" panose="020B0503020102020204" pitchFamily="34" charset="0"/>
                  </a:rPr>
                  <a:t>served as a driver towards extremism for some</a:t>
                </a:r>
              </a:p>
              <a:p>
                <a:pPr marL="342900" indent="-342900">
                  <a:buClr>
                    <a:schemeClr val="tx1"/>
                  </a:buClr>
                  <a:buFont typeface="Arial" panose="020B0604020202020204" pitchFamily="34" charset="0"/>
                  <a:buChar char="•"/>
                </a:pPr>
                <a:r>
                  <a:rPr lang="en-US" sz="2200">
                    <a:latin typeface="Franklin Gothic Book" panose="020B0503020102020204" pitchFamily="34" charset="0"/>
                  </a:rPr>
                  <a:t>Others spoke of how financial challenges caused them to </a:t>
                </a:r>
                <a:r>
                  <a:rPr lang="en-US" sz="2200" b="1">
                    <a:solidFill>
                      <a:schemeClr val="accent2">
                        <a:lumMod val="75000"/>
                      </a:schemeClr>
                    </a:solidFill>
                    <a:latin typeface="Franklin Gothic Demi" panose="020B0603020102020204" pitchFamily="34" charset="0"/>
                  </a:rPr>
                  <a:t>work in jobs tied to the extremist organization</a:t>
                </a:r>
                <a:r>
                  <a:rPr lang="en-US" sz="2200">
                    <a:latin typeface="Franklin Gothic Book" panose="020B0503020102020204" pitchFamily="34" charset="0"/>
                  </a:rPr>
                  <a:t> they joined</a:t>
                </a:r>
              </a:p>
            </p:txBody>
          </p:sp>
        </p:grpSp>
        <p:pic>
          <p:nvPicPr>
            <p:cNvPr id="41" name="Picture 40">
              <a:extLst>
                <a:ext uri="{FF2B5EF4-FFF2-40B4-BE49-F238E27FC236}">
                  <a16:creationId xmlns:a16="http://schemas.microsoft.com/office/drawing/2014/main" id="{E6C5AF23-A4B1-4A43-8206-A850ED16E461}"/>
                </a:ext>
              </a:extLst>
            </p:cNvPr>
            <p:cNvPicPr>
              <a:picLocks noChangeAspect="1"/>
            </p:cNvPicPr>
            <p:nvPr/>
          </p:nvPicPr>
          <p:blipFill rotWithShape="1">
            <a:blip r:embed="rId8" cstate="email">
              <a:duotone>
                <a:schemeClr val="accent2">
                  <a:shade val="45000"/>
                  <a:satMod val="135000"/>
                </a:schemeClr>
                <a:prstClr val="white"/>
              </a:duotone>
              <a:alphaModFix amt="85000"/>
              <a:extLst>
                <a:ext uri="{28A0092B-C50C-407E-A947-70E740481C1C}">
                  <a14:useLocalDpi xmlns:a14="http://schemas.microsoft.com/office/drawing/2010/main"/>
                </a:ext>
              </a:extLst>
            </a:blip>
            <a:srcRect b="16658"/>
            <a:stretch/>
          </p:blipFill>
          <p:spPr>
            <a:xfrm>
              <a:off x="1024004" y="5070746"/>
              <a:ext cx="1356818" cy="1130800"/>
            </a:xfrm>
            <a:prstGeom prst="rect">
              <a:avLst/>
            </a:prstGeom>
          </p:spPr>
        </p:pic>
      </p:grpSp>
      <p:sp>
        <p:nvSpPr>
          <p:cNvPr id="2" name="Slide Number Placeholder 1">
            <a:extLst>
              <a:ext uri="{FF2B5EF4-FFF2-40B4-BE49-F238E27FC236}">
                <a16:creationId xmlns:a16="http://schemas.microsoft.com/office/drawing/2014/main" id="{51334456-1CF2-AF4D-ACB8-4884089F739D}"/>
              </a:ext>
            </a:extLst>
          </p:cNvPr>
          <p:cNvSpPr>
            <a:spLocks noGrp="1"/>
          </p:cNvSpPr>
          <p:nvPr>
            <p:ph type="sldNum" sz="quarter" idx="12"/>
          </p:nvPr>
        </p:nvSpPr>
        <p:spPr/>
        <p:txBody>
          <a:bodyPr/>
          <a:lstStyle/>
          <a:p>
            <a:fld id="{2D353DAF-B8F6-AF49-88EC-52D105AD3680}" type="slidenum">
              <a:rPr lang="en-US" smtClean="0"/>
              <a:t>9</a:t>
            </a:fld>
            <a:endParaRPr lang="en-US"/>
          </a:p>
        </p:txBody>
      </p:sp>
      <p:pic>
        <p:nvPicPr>
          <p:cNvPr id="28" name="Picture 27">
            <a:extLst>
              <a:ext uri="{FF2B5EF4-FFF2-40B4-BE49-F238E27FC236}">
                <a16:creationId xmlns:a16="http://schemas.microsoft.com/office/drawing/2014/main" id="{24233BE4-8309-F34C-8C53-0ED5C88A1317}"/>
              </a:ext>
            </a:extLst>
          </p:cNvPr>
          <p:cNvPicPr>
            <a:picLocks noChangeAspect="1"/>
          </p:cNvPicPr>
          <p:nvPr/>
        </p:nvPicPr>
        <p:blipFill rotWithShape="1">
          <a:blip r:embed="rId9" cstate="email">
            <a:alphaModFix amt="85000"/>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rcRect b="13522"/>
          <a:stretch/>
        </p:blipFill>
        <p:spPr>
          <a:xfrm>
            <a:off x="614940" y="371274"/>
            <a:ext cx="407394" cy="352305"/>
          </a:xfrm>
          <a:prstGeom prst="rect">
            <a:avLst/>
          </a:prstGeom>
        </p:spPr>
      </p:pic>
    </p:spTree>
    <p:extLst>
      <p:ext uri="{BB962C8B-B14F-4D97-AF65-F5344CB8AC3E}">
        <p14:creationId xmlns:p14="http://schemas.microsoft.com/office/powerpoint/2010/main" val="24203565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D50C00980B94285C07C08D9B30FFA" ma:contentTypeVersion="8" ma:contentTypeDescription="Create a new document." ma:contentTypeScope="" ma:versionID="2548021eb818a1349ed150d56ad74a10">
  <xsd:schema xmlns:xsd="http://www.w3.org/2001/XMLSchema" xmlns:xs="http://www.w3.org/2001/XMLSchema" xmlns:p="http://schemas.microsoft.com/office/2006/metadata/properties" xmlns:ns2="f6374321-34f3-4d8b-8526-bd07f61a0667" xmlns:ns3="4afba349-4d4b-4d64-9331-b8fed6942b72" targetNamespace="http://schemas.microsoft.com/office/2006/metadata/properties" ma:root="true" ma:fieldsID="3749030f9b1f02b85301716c4ef037fa" ns2:_="" ns3:_="">
    <xsd:import namespace="f6374321-34f3-4d8b-8526-bd07f61a0667"/>
    <xsd:import namespace="4afba349-4d4b-4d64-9331-b8fed6942b7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321-34f3-4d8b-8526-bd07f61a0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fba349-4d4b-4d64-9331-b8fed6942b7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B5AE9B-CCB5-48D5-A46F-E1BA859BF457}">
  <ds:schemaRefs>
    <ds:schemaRef ds:uri="4afba349-4d4b-4d64-9331-b8fed6942b72"/>
    <ds:schemaRef ds:uri="f6374321-34f3-4d8b-8526-bd07f61a06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EE6A47-C93B-4389-A7CE-E701A7AEE795}">
  <ds:schemaRefs>
    <ds:schemaRef ds:uri="http://schemas.microsoft.com/sharepoint/v3/contenttype/forms"/>
  </ds:schemaRefs>
</ds:datastoreItem>
</file>

<file path=customXml/itemProps3.xml><?xml version="1.0" encoding="utf-8"?>
<ds:datastoreItem xmlns:ds="http://schemas.openxmlformats.org/officeDocument/2006/customXml" ds:itemID="{B522AD45-F362-4F9A-83C4-72518F1F9B0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6374321-34f3-4d8b-8526-bd07f61a0667"/>
    <ds:schemaRef ds:uri="4afba349-4d4b-4d64-9331-b8fed6942b7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2990</TotalTime>
  <Words>3707</Words>
  <Application>Microsoft Macintosh PowerPoint</Application>
  <PresentationFormat>Widescreen</PresentationFormat>
  <Paragraphs>331</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Franklin Gothic Book</vt:lpstr>
      <vt:lpstr>Franklin Gothic Demi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Giglio, Katheryn</dc:creator>
  <cp:lastModifiedBy>Todd Helmus</cp:lastModifiedBy>
  <cp:revision>4</cp:revision>
  <dcterms:created xsi:type="dcterms:W3CDTF">2021-04-05T11:45:47Z</dcterms:created>
  <dcterms:modified xsi:type="dcterms:W3CDTF">2022-08-02T20:17:44Z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0x01010043FD50C00980B94285C07C08D9B30FFA</vt:lpwstr>
  </property>
</Properties>
</file>